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362" r:id="rId2"/>
    <p:sldId id="372" r:id="rId3"/>
    <p:sldId id="370" r:id="rId4"/>
    <p:sldId id="371" r:id="rId5"/>
    <p:sldId id="361" r:id="rId6"/>
    <p:sldId id="315" r:id="rId7"/>
    <p:sldId id="339" r:id="rId8"/>
    <p:sldId id="373" r:id="rId9"/>
    <p:sldId id="323" r:id="rId10"/>
    <p:sldId id="314" r:id="rId11"/>
    <p:sldId id="341" r:id="rId12"/>
    <p:sldId id="346" r:id="rId13"/>
    <p:sldId id="364" r:id="rId14"/>
    <p:sldId id="375" r:id="rId15"/>
    <p:sldId id="376" r:id="rId16"/>
    <p:sldId id="377" r:id="rId17"/>
    <p:sldId id="317" r:id="rId18"/>
    <p:sldId id="365" r:id="rId19"/>
    <p:sldId id="366" r:id="rId20"/>
    <p:sldId id="378" r:id="rId21"/>
    <p:sldId id="306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i Smith" initials="KS" lastIdx="5" clrIdx="0">
    <p:extLst>
      <p:ext uri="{19B8F6BF-5375-455C-9EA6-DF929625EA0E}">
        <p15:presenceInfo xmlns:p15="http://schemas.microsoft.com/office/powerpoint/2012/main" userId="S-1-5-21-585482370-2338141940-2667245487-36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B2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5" autoAdjust="0"/>
    <p:restoredTop sz="59609" autoAdjust="0"/>
  </p:normalViewPr>
  <p:slideViewPr>
    <p:cSldViewPr snapToGrid="0">
      <p:cViewPr varScale="1">
        <p:scale>
          <a:sx n="44" d="100"/>
          <a:sy n="44" d="100"/>
        </p:scale>
        <p:origin x="217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2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A9AA1049-83F3-4103-AB75-DF1B97D3576F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8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8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1423EE4F-61D8-4AC2-8579-238658348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50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2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934673AC-3B88-4D35-BA00-6F1EF8E6CFED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3" rIns="91427" bIns="457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473575"/>
            <a:ext cx="5607050" cy="3660776"/>
          </a:xfrm>
          <a:prstGeom prst="rect">
            <a:avLst/>
          </a:prstGeom>
        </p:spPr>
        <p:txBody>
          <a:bodyPr vert="horz" lIns="91427" tIns="45713" rIns="91427" bIns="4571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8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8"/>
            <a:ext cx="3038475" cy="466725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B30C71EE-7713-4EEE-91A6-81A98102A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22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95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29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44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78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83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14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49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2601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56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26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93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13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028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076EB-7C06-4FBD-99C7-55638F8085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52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1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91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596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66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F076EB-7C06-4FBD-99C7-55638F8085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88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28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35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defTabSz="914266">
              <a:buFont typeface="Arial" panose="020B0604020202020204" pitchFamily="34" charset="0"/>
              <a:buNone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C71EE-7713-4EEE-91A6-81A98102A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17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776483"/>
            <a:ext cx="7772400" cy="753901"/>
          </a:xfrm>
        </p:spPr>
        <p:txBody>
          <a:bodyPr>
            <a:normAutofit/>
          </a:bodyPr>
          <a:lstStyle>
            <a:lvl1pPr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589406"/>
            <a:ext cx="6400800" cy="503802"/>
          </a:xfrm>
        </p:spPr>
        <p:txBody>
          <a:bodyPr>
            <a:normAutofit/>
          </a:bodyPr>
          <a:lstStyle>
            <a:lvl1pPr marL="0" indent="0" algn="ctr">
              <a:buNone/>
              <a:defRPr sz="2500" i="1" cap="all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589-433A-3748-AB0F-457CAA10A4E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741A-63BA-214D-A12D-3E7D99E31C2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71600" y="3539143"/>
            <a:ext cx="6400800" cy="0"/>
          </a:xfrm>
          <a:prstGeom prst="line">
            <a:avLst/>
          </a:prstGeom>
          <a:ln w="63500" cap="rnd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648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589-433A-3748-AB0F-457CAA10A4E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741A-63BA-214D-A12D-3E7D99E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8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589-433A-3748-AB0F-457CAA10A4E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741A-63BA-214D-A12D-3E7D99E31C2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8967"/>
            <a:ext cx="8229600" cy="516758"/>
          </a:xfrm>
        </p:spPr>
        <p:txBody>
          <a:bodyPr>
            <a:normAutofit/>
          </a:bodyPr>
          <a:lstStyle>
            <a:lvl1pPr algn="l">
              <a:defRPr sz="3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735725"/>
            <a:ext cx="458776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60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8967"/>
            <a:ext cx="8229600" cy="516758"/>
          </a:xfrm>
        </p:spPr>
        <p:txBody>
          <a:bodyPr>
            <a:normAutofit/>
          </a:bodyPr>
          <a:lstStyle>
            <a:lvl1pPr algn="l">
              <a:defRPr sz="3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4759"/>
            <a:ext cx="8229600" cy="3831404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160000"/>
              <a:buFont typeface="Arial"/>
              <a:buChar char="•"/>
              <a:defRPr sz="2400" i="1">
                <a:solidFill>
                  <a:schemeClr val="tx2"/>
                </a:solidFill>
              </a:defRPr>
            </a:lvl1pPr>
            <a:lvl2pPr marL="742950" indent="-285750">
              <a:buClr>
                <a:schemeClr val="accent1"/>
              </a:buClr>
              <a:buSzPct val="160000"/>
              <a:buFont typeface="Arial"/>
              <a:buChar char="•"/>
              <a:defRPr sz="2400" i="1">
                <a:solidFill>
                  <a:schemeClr val="tx2"/>
                </a:solidFill>
              </a:defRPr>
            </a:lvl2pPr>
            <a:lvl3pPr marL="1143000" indent="-228600">
              <a:buClr>
                <a:schemeClr val="accent1"/>
              </a:buClr>
              <a:buSzPct val="160000"/>
              <a:buFont typeface="Arial"/>
              <a:buChar char="•"/>
              <a:defRPr sz="2400" i="1" baseline="0">
                <a:solidFill>
                  <a:schemeClr val="tx2"/>
                </a:solidFill>
              </a:defRPr>
            </a:lvl3pPr>
            <a:lvl4pPr marL="1600200" indent="-228600">
              <a:buClr>
                <a:schemeClr val="accent1"/>
              </a:buClr>
              <a:buSzPct val="160000"/>
              <a:buFont typeface="Arial"/>
              <a:buChar char="•"/>
              <a:defRPr sz="2400" i="1">
                <a:solidFill>
                  <a:schemeClr val="tx2"/>
                </a:solidFill>
              </a:defRPr>
            </a:lvl4pPr>
            <a:lvl5pPr marL="2057400" indent="-228600">
              <a:buClr>
                <a:schemeClr val="accent1"/>
              </a:buClr>
              <a:buSzPct val="160000"/>
              <a:buFont typeface="Arial"/>
              <a:buChar char="•"/>
              <a:defRPr sz="2400" i="1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589-433A-3748-AB0F-457CAA10A4E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741A-63BA-214D-A12D-3E7D99E31C2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735725"/>
            <a:ext cx="458776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297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589-433A-3748-AB0F-457CAA10A4E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741A-63BA-214D-A12D-3E7D99E31C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735725"/>
            <a:ext cx="8229600" cy="319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i="1" cap="all" dirty="0">
                <a:latin typeface="+mn-lt"/>
              </a:rPr>
              <a:t>SLIDE SUBTITLE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735725"/>
            <a:ext cx="458776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218967"/>
            <a:ext cx="8229600" cy="516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all" dirty="0"/>
              <a:t>SLIDE 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53433"/>
            <a:ext cx="7772400" cy="753901"/>
          </a:xfrm>
        </p:spPr>
        <p:txBody>
          <a:bodyPr>
            <a:normAutofit/>
          </a:bodyPr>
          <a:lstStyle>
            <a:lvl1pPr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A</a:t>
            </a:r>
          </a:p>
        </p:txBody>
      </p:sp>
    </p:spTree>
    <p:extLst>
      <p:ext uri="{BB962C8B-B14F-4D97-AF65-F5344CB8AC3E}">
        <p14:creationId xmlns:p14="http://schemas.microsoft.com/office/powerpoint/2010/main" val="92150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589-433A-3748-AB0F-457CAA10A4E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741A-63BA-214D-A12D-3E7D99E31C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735725"/>
            <a:ext cx="8229600" cy="319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500" i="1" cap="all" dirty="0">
                <a:latin typeface="+mn-lt"/>
              </a:rPr>
              <a:t>SLIDE SUBTITLE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735725"/>
            <a:ext cx="458776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218967"/>
            <a:ext cx="8229600" cy="516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cap="all" dirty="0"/>
              <a:t>SLIDE 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153433"/>
            <a:ext cx="7772400" cy="753901"/>
          </a:xfrm>
        </p:spPr>
        <p:txBody>
          <a:bodyPr>
            <a:normAutofit/>
          </a:bodyPr>
          <a:lstStyle>
            <a:lvl1pPr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SLIDE B</a:t>
            </a:r>
          </a:p>
        </p:txBody>
      </p:sp>
    </p:spTree>
    <p:extLst>
      <p:ext uri="{BB962C8B-B14F-4D97-AF65-F5344CB8AC3E}">
        <p14:creationId xmlns:p14="http://schemas.microsoft.com/office/powerpoint/2010/main" val="283439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589-433A-3748-AB0F-457CAA10A4E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741A-63BA-214D-A12D-3E7D99E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9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589-433A-3748-AB0F-457CAA10A4E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741A-63BA-214D-A12D-3E7D99E31C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8967"/>
            <a:ext cx="8229600" cy="516758"/>
          </a:xfrm>
        </p:spPr>
        <p:txBody>
          <a:bodyPr>
            <a:normAutofit/>
          </a:bodyPr>
          <a:lstStyle>
            <a:lvl1pPr algn="l">
              <a:defRPr sz="3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735725"/>
            <a:ext cx="458776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294759"/>
            <a:ext cx="3860800" cy="3831404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160000"/>
              <a:buFont typeface="Arial"/>
              <a:buChar char="•"/>
              <a:defRPr sz="2400" i="1">
                <a:solidFill>
                  <a:srgbClr val="323133"/>
                </a:solidFill>
              </a:defRPr>
            </a:lvl1pPr>
            <a:lvl2pPr marL="742950" indent="-285750">
              <a:buClr>
                <a:schemeClr val="accent1"/>
              </a:buClr>
              <a:buSzPct val="160000"/>
              <a:buFont typeface="Arial"/>
              <a:buChar char="•"/>
              <a:defRPr sz="2400" i="1">
                <a:solidFill>
                  <a:srgbClr val="323133"/>
                </a:solidFill>
              </a:defRPr>
            </a:lvl2pPr>
            <a:lvl3pPr marL="1143000" indent="-228600">
              <a:buClr>
                <a:schemeClr val="accent1"/>
              </a:buClr>
              <a:buSzPct val="160000"/>
              <a:buFont typeface="Arial"/>
              <a:buChar char="•"/>
              <a:defRPr sz="2400" i="1" baseline="0">
                <a:solidFill>
                  <a:srgbClr val="323133"/>
                </a:solidFill>
              </a:defRPr>
            </a:lvl3pPr>
            <a:lvl4pPr marL="1600200" indent="-228600">
              <a:buClr>
                <a:schemeClr val="accent1"/>
              </a:buClr>
              <a:buSzPct val="160000"/>
              <a:buFont typeface="Arial"/>
              <a:buChar char="•"/>
              <a:defRPr sz="2400" i="1">
                <a:solidFill>
                  <a:srgbClr val="323133"/>
                </a:solidFill>
              </a:defRPr>
            </a:lvl4pPr>
            <a:lvl5pPr marL="2057400" indent="-228600">
              <a:buClr>
                <a:schemeClr val="accent1"/>
              </a:buClr>
              <a:buSzPct val="160000"/>
              <a:buFont typeface="Arial"/>
              <a:buChar char="•"/>
              <a:defRPr sz="2400" i="1">
                <a:solidFill>
                  <a:srgbClr val="3231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826000" y="2289504"/>
            <a:ext cx="3860800" cy="3831404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160000"/>
              <a:buFont typeface="Arial"/>
              <a:buChar char="•"/>
              <a:defRPr sz="2400" i="1">
                <a:solidFill>
                  <a:srgbClr val="323133"/>
                </a:solidFill>
              </a:defRPr>
            </a:lvl1pPr>
            <a:lvl2pPr marL="742950" indent="-285750">
              <a:buClr>
                <a:schemeClr val="accent1"/>
              </a:buClr>
              <a:buSzPct val="160000"/>
              <a:buFont typeface="Arial"/>
              <a:buChar char="•"/>
              <a:defRPr sz="2400" i="1">
                <a:solidFill>
                  <a:srgbClr val="323133"/>
                </a:solidFill>
              </a:defRPr>
            </a:lvl2pPr>
            <a:lvl3pPr marL="1143000" indent="-228600">
              <a:buClr>
                <a:schemeClr val="accent1"/>
              </a:buClr>
              <a:buSzPct val="160000"/>
              <a:buFont typeface="Arial"/>
              <a:buChar char="•"/>
              <a:defRPr sz="2400" i="1" baseline="0">
                <a:solidFill>
                  <a:srgbClr val="323133"/>
                </a:solidFill>
              </a:defRPr>
            </a:lvl3pPr>
            <a:lvl4pPr marL="1600200" indent="-228600">
              <a:buClr>
                <a:schemeClr val="accent1"/>
              </a:buClr>
              <a:buSzPct val="160000"/>
              <a:buFont typeface="Arial"/>
              <a:buChar char="•"/>
              <a:defRPr sz="2400" i="1">
                <a:solidFill>
                  <a:srgbClr val="323133"/>
                </a:solidFill>
              </a:defRPr>
            </a:lvl4pPr>
            <a:lvl5pPr marL="2057400" indent="-228600">
              <a:buClr>
                <a:schemeClr val="accent1"/>
              </a:buClr>
              <a:buSzPct val="160000"/>
              <a:buFont typeface="Arial"/>
              <a:buChar char="•"/>
              <a:defRPr sz="2400" i="1">
                <a:solidFill>
                  <a:srgbClr val="323133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57200" y="1453931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cap="all" dirty="0">
                <a:solidFill>
                  <a:srgbClr val="D73E1D"/>
                </a:solidFill>
              </a:rPr>
              <a:t>CONTENT SLIDE</a:t>
            </a:r>
          </a:p>
        </p:txBody>
      </p:sp>
    </p:spTree>
    <p:extLst>
      <p:ext uri="{BB962C8B-B14F-4D97-AF65-F5344CB8AC3E}">
        <p14:creationId xmlns:p14="http://schemas.microsoft.com/office/powerpoint/2010/main" val="443413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i="1" cap="all">
                <a:solidFill>
                  <a:srgbClr val="D73E1D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160000"/>
              <a:buFont typeface="Arial"/>
              <a:buChar char="•"/>
              <a:defRPr sz="2400" i="1">
                <a:solidFill>
                  <a:srgbClr val="323133"/>
                </a:solidFill>
              </a:defRPr>
            </a:lvl1pPr>
            <a:lvl2pPr marL="742950" indent="-285750">
              <a:buClr>
                <a:schemeClr val="accent1"/>
              </a:buClr>
              <a:buSzPct val="160000"/>
              <a:buFont typeface="Arial"/>
              <a:buChar char="•"/>
              <a:defRPr sz="2400" i="1">
                <a:solidFill>
                  <a:srgbClr val="323133"/>
                </a:solidFill>
              </a:defRPr>
            </a:lvl2pPr>
            <a:lvl3pPr marL="1143000" indent="-228600">
              <a:buClr>
                <a:schemeClr val="accent1"/>
              </a:buClr>
              <a:buSzPct val="160000"/>
              <a:buFont typeface="Arial"/>
              <a:buChar char="•"/>
              <a:defRPr sz="2400" i="1">
                <a:solidFill>
                  <a:srgbClr val="323133"/>
                </a:solidFill>
              </a:defRPr>
            </a:lvl3pPr>
            <a:lvl4pPr marL="1600200" indent="-228600">
              <a:buClr>
                <a:schemeClr val="accent1"/>
              </a:buClr>
              <a:buSzPct val="160000"/>
              <a:buFont typeface="Arial"/>
              <a:buChar char="•"/>
              <a:defRPr sz="2400" i="1">
                <a:solidFill>
                  <a:srgbClr val="323133"/>
                </a:solidFill>
              </a:defRPr>
            </a:lvl4pPr>
            <a:lvl5pPr marL="2057400" indent="-228600">
              <a:buClr>
                <a:schemeClr val="accent1"/>
              </a:buClr>
              <a:buSzPct val="160000"/>
              <a:buFont typeface="Arial"/>
              <a:buChar char="•"/>
              <a:defRPr sz="2400" i="1">
                <a:solidFill>
                  <a:srgbClr val="3231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i="1" cap="all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CONTENT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160000"/>
              <a:buFont typeface="Arial"/>
              <a:buChar char="•"/>
              <a:defRPr sz="2400" b="0" i="1">
                <a:solidFill>
                  <a:srgbClr val="323133"/>
                </a:solidFill>
              </a:defRPr>
            </a:lvl1pPr>
            <a:lvl2pPr marL="742950" indent="-285750">
              <a:buClr>
                <a:schemeClr val="accent1"/>
              </a:buClr>
              <a:buSzPct val="160000"/>
              <a:buFont typeface="Arial"/>
              <a:buChar char="•"/>
              <a:defRPr sz="2400" b="0" i="1">
                <a:solidFill>
                  <a:srgbClr val="323133"/>
                </a:solidFill>
              </a:defRPr>
            </a:lvl2pPr>
            <a:lvl3pPr marL="1143000" indent="-228600">
              <a:buClr>
                <a:schemeClr val="accent1"/>
              </a:buClr>
              <a:buSzPct val="160000"/>
              <a:buFont typeface="Arial"/>
              <a:buChar char="•"/>
              <a:defRPr sz="2400" b="0" i="1">
                <a:solidFill>
                  <a:srgbClr val="323133"/>
                </a:solidFill>
              </a:defRPr>
            </a:lvl3pPr>
            <a:lvl4pPr marL="1600200" indent="-228600">
              <a:buClr>
                <a:schemeClr val="accent1"/>
              </a:buClr>
              <a:buSzPct val="160000"/>
              <a:buFont typeface="Arial"/>
              <a:buChar char="•"/>
              <a:defRPr sz="2400" b="0" i="1">
                <a:solidFill>
                  <a:srgbClr val="323133"/>
                </a:solidFill>
              </a:defRPr>
            </a:lvl4pPr>
            <a:lvl5pPr marL="2057400" indent="-228600">
              <a:buClr>
                <a:schemeClr val="accent1"/>
              </a:buClr>
              <a:buSzPct val="160000"/>
              <a:buFont typeface="Arial"/>
              <a:buChar char="•"/>
              <a:defRPr sz="2400" b="0" i="1">
                <a:solidFill>
                  <a:srgbClr val="323133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589-433A-3748-AB0F-457CAA10A4E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741A-63BA-214D-A12D-3E7D99E31C2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18967"/>
            <a:ext cx="8229600" cy="516758"/>
          </a:xfrm>
        </p:spPr>
        <p:txBody>
          <a:bodyPr>
            <a:normAutofit/>
          </a:bodyPr>
          <a:lstStyle>
            <a:lvl1pPr algn="l">
              <a:defRPr sz="3000" b="1" cap="all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57200" y="735725"/>
            <a:ext cx="458776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151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92621"/>
            <a:ext cx="5486400" cy="33349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9A589-433A-3748-AB0F-457CAA10A4E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A741A-63BA-214D-A12D-3E7D99E31C2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218967"/>
            <a:ext cx="8229600" cy="5167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SLIDE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57200" y="735725"/>
            <a:ext cx="4587766" cy="0"/>
          </a:xfrm>
          <a:prstGeom prst="line">
            <a:avLst/>
          </a:prstGeom>
          <a:ln w="38100" cap="rnd">
            <a:solidFill>
              <a:schemeClr val="bg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319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9A589-433A-3748-AB0F-457CAA10A4E4}" type="datetimeFigureOut">
              <a:rPr lang="en-US" smtClean="0"/>
              <a:t>2/22/2017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A741A-63BA-214D-A12D-3E7D99E31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4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jennifert@budgetandpolicy.or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461847"/>
            <a:ext cx="6400800" cy="1127560"/>
          </a:xfrm>
        </p:spPr>
        <p:txBody>
          <a:bodyPr>
            <a:noAutofit/>
          </a:bodyPr>
          <a:lstStyle/>
          <a:p>
            <a:r>
              <a:rPr lang="en-US" sz="2800" dirty="0"/>
              <a:t>Accountable Washington</a:t>
            </a:r>
            <a:endParaRPr lang="en-US" sz="1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9406"/>
            <a:ext cx="6400800" cy="85647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i="0" dirty="0"/>
              <a:t>Jennifer </a:t>
            </a:r>
            <a:r>
              <a:rPr lang="en-US" i="0" dirty="0" err="1"/>
              <a:t>tran</a:t>
            </a:r>
            <a:endParaRPr lang="en-US" i="0" dirty="0"/>
          </a:p>
          <a:p>
            <a:r>
              <a:rPr lang="en-US" i="0" dirty="0"/>
              <a:t>Washington state budget &amp; policy center</a:t>
            </a:r>
          </a:p>
          <a:p>
            <a:r>
              <a:rPr lang="en-US" i="0" dirty="0"/>
              <a:t>February 9, 2017</a:t>
            </a:r>
          </a:p>
        </p:txBody>
      </p:sp>
    </p:spTree>
    <p:extLst>
      <p:ext uri="{BB962C8B-B14F-4D97-AF65-F5344CB8AC3E}">
        <p14:creationId xmlns:p14="http://schemas.microsoft.com/office/powerpoint/2010/main" val="16263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Safeguarding working families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9635"/>
            <a:ext cx="8229600" cy="433375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b="1" i="0" dirty="0"/>
              <a:t>Fund the Working Families Tax Rebate (WFTR)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2600" i="0" dirty="0"/>
              <a:t>Based on one of the most powerful federal anti-poverty </a:t>
            </a:r>
            <a:r>
              <a:rPr lang="en-US" sz="2600" i="0" dirty="0" smtClean="0"/>
              <a:t>tools</a:t>
            </a:r>
            <a:endParaRPr lang="en-US" sz="2600" i="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  <a:buSzPct val="100000"/>
            </a:pPr>
            <a:r>
              <a:rPr lang="en-US" sz="2600" i="0" dirty="0"/>
              <a:t>Nearly 440,000 lower-income families received EITC in Washington in 2014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2600" i="0" dirty="0"/>
              <a:t>Promotes better health and education outcomes.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2600" i="0" dirty="0"/>
              <a:t>Only goes to those who work.</a:t>
            </a:r>
          </a:p>
          <a:p>
            <a:pPr marL="0" indent="0">
              <a:buNone/>
            </a:pPr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15549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Safeguarding working families  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35" y="1510482"/>
            <a:ext cx="7197730" cy="4635579"/>
          </a:xfrm>
        </p:spPr>
      </p:pic>
    </p:spTree>
    <p:extLst>
      <p:ext uri="{BB962C8B-B14F-4D97-AF65-F5344CB8AC3E}">
        <p14:creationId xmlns:p14="http://schemas.microsoft.com/office/powerpoint/2010/main" val="413695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60075" y="1797169"/>
            <a:ext cx="8229600" cy="490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60000"/>
              <a:buFont typeface="Arial"/>
              <a:buChar char="•"/>
              <a:defRPr sz="2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60000"/>
              <a:buFont typeface="Arial"/>
              <a:buChar char="•"/>
              <a:defRPr sz="2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60000"/>
              <a:buFont typeface="Arial"/>
              <a:buChar char="•"/>
              <a:defRPr sz="2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60000"/>
              <a:buFont typeface="Arial"/>
              <a:buChar char="•"/>
              <a:defRPr sz="2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60000"/>
              <a:buFont typeface="Arial"/>
              <a:buChar char="•"/>
              <a:defRPr sz="2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/>
              <a:buNone/>
            </a:pPr>
            <a:r>
              <a:rPr lang="en-US" sz="2800" b="1" i="0" dirty="0">
                <a:latin typeface="+mj-lt"/>
              </a:rPr>
              <a:t>Raise 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$4 billion </a:t>
            </a:r>
            <a:r>
              <a:rPr lang="en-US" sz="2800" b="1" i="0" dirty="0">
                <a:latin typeface="+mj-lt"/>
              </a:rPr>
              <a:t>per biennium by:</a:t>
            </a:r>
          </a:p>
          <a:p>
            <a:pPr marL="514350" indent="-514350">
              <a:spcAft>
                <a:spcPts val="1800"/>
              </a:spcAft>
              <a:buSzPct val="100000"/>
              <a:buFont typeface="+mj-lt"/>
              <a:buAutoNum type="arabicParenR"/>
            </a:pPr>
            <a:r>
              <a:rPr lang="en-US" sz="2800" b="1" i="0" dirty="0">
                <a:solidFill>
                  <a:schemeClr val="bg2"/>
                </a:solidFill>
                <a:latin typeface="+mj-lt"/>
              </a:rPr>
              <a:t>Safeguarding </a:t>
            </a:r>
            <a:r>
              <a:rPr lang="en-US" sz="2800" i="0" dirty="0">
                <a:solidFill>
                  <a:schemeClr val="bg2"/>
                </a:solidFill>
              </a:rPr>
              <a:t>middle- and lower-income families and seniors.</a:t>
            </a:r>
            <a:endParaRPr lang="en-US" sz="2800" dirty="0">
              <a:solidFill>
                <a:schemeClr val="bg2"/>
              </a:solidFill>
            </a:endParaRPr>
          </a:p>
          <a:p>
            <a:pPr marL="514350" indent="-514350">
              <a:spcAft>
                <a:spcPts val="1800"/>
              </a:spcAft>
              <a:buSzPct val="100000"/>
              <a:buFont typeface="+mj-lt"/>
              <a:buAutoNum type="arabicParenR"/>
            </a:pPr>
            <a:r>
              <a:rPr lang="en-US" sz="2800" b="1" i="0" dirty="0">
                <a:latin typeface="+mj-lt"/>
              </a:rPr>
              <a:t>Eliminating </a:t>
            </a:r>
            <a:r>
              <a:rPr lang="en-US" sz="2800" i="0" dirty="0"/>
              <a:t>wasteful tax breaks and property tax restrictions.</a:t>
            </a:r>
          </a:p>
          <a:p>
            <a:pPr marL="514350" indent="-514350">
              <a:spcAft>
                <a:spcPts val="1800"/>
              </a:spcAft>
              <a:buSzPct val="100000"/>
              <a:buFont typeface="+mj-lt"/>
              <a:buAutoNum type="arabicParenR"/>
            </a:pPr>
            <a:r>
              <a:rPr lang="en-US" sz="2800" b="1" i="0" dirty="0">
                <a:solidFill>
                  <a:schemeClr val="bg2"/>
                </a:solidFill>
                <a:latin typeface="+mj-lt"/>
              </a:rPr>
              <a:t>Rebalancing </a:t>
            </a:r>
            <a:r>
              <a:rPr lang="en-US" sz="2800" i="0" dirty="0">
                <a:solidFill>
                  <a:schemeClr val="bg2"/>
                </a:solidFill>
              </a:rPr>
              <a:t>the tax code with a new capital gains tax on the richest 2 percent.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Accountable </a:t>
            </a:r>
            <a:r>
              <a:rPr lang="en-US" dirty="0" smtClean="0"/>
              <a:t>Washington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3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Eliminating </a:t>
            </a:r>
            <a:r>
              <a:rPr lang="en-US" dirty="0"/>
              <a:t>wasteful tax breaks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895475"/>
            <a:ext cx="8229600" cy="36286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  <a:spcAft>
                <a:spcPts val="1800"/>
              </a:spcAft>
              <a:buClr>
                <a:srgbClr val="D73E1D"/>
              </a:buClr>
              <a:buSzPct val="160000"/>
            </a:pPr>
            <a:r>
              <a:rPr lang="en-US" sz="2800" b="1" dirty="0">
                <a:solidFill>
                  <a:srgbClr val="323133"/>
                </a:solidFill>
              </a:rPr>
              <a:t>Eliminate wasteful tax breaks and property tax restrictions by:</a:t>
            </a:r>
          </a:p>
          <a:p>
            <a:pPr marL="285750" indent="-285750">
              <a:spcBef>
                <a:spcPct val="20000"/>
              </a:spcBef>
              <a:spcAft>
                <a:spcPts val="1800"/>
              </a:spcAft>
              <a:buClr>
                <a:srgbClr val="D73E1D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323133"/>
                </a:solidFill>
              </a:rPr>
              <a:t>Resetting the state property tax </a:t>
            </a:r>
            <a:r>
              <a:rPr lang="en-US" sz="2800" dirty="0" smtClean="0">
                <a:solidFill>
                  <a:srgbClr val="323133"/>
                </a:solidFill>
              </a:rPr>
              <a:t>rate</a:t>
            </a:r>
            <a:endParaRPr lang="en-US" sz="2800" dirty="0">
              <a:solidFill>
                <a:srgbClr val="AEB0B3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1800"/>
              </a:spcAft>
              <a:buClr>
                <a:srgbClr val="D73E1D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323133"/>
                </a:solidFill>
              </a:rPr>
              <a:t>Eliminating the 1% levy growth cap to ensure sustainable resources for </a:t>
            </a:r>
            <a:r>
              <a:rPr lang="en-US" sz="2800" dirty="0" smtClean="0">
                <a:solidFill>
                  <a:srgbClr val="323133"/>
                </a:solidFill>
              </a:rPr>
              <a:t>schools</a:t>
            </a:r>
            <a:endParaRPr lang="en-US" sz="2800" dirty="0">
              <a:solidFill>
                <a:srgbClr val="323133"/>
              </a:solidFill>
            </a:endParaRPr>
          </a:p>
          <a:p>
            <a:pPr marL="285750" indent="-285750">
              <a:spcBef>
                <a:spcPct val="20000"/>
              </a:spcBef>
              <a:spcAft>
                <a:spcPts val="1800"/>
              </a:spcAft>
              <a:buClr>
                <a:srgbClr val="D73E1D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rgbClr val="323133"/>
                </a:solidFill>
              </a:rPr>
              <a:t>Cleaning up wasteful tax </a:t>
            </a:r>
            <a:r>
              <a:rPr lang="en-US" sz="2800" dirty="0" smtClean="0">
                <a:solidFill>
                  <a:srgbClr val="323133"/>
                </a:solidFill>
              </a:rPr>
              <a:t>breaks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69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676" y="2350313"/>
            <a:ext cx="5773002" cy="45076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Eliminating Wasteful Tax Breaks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2788"/>
            <a:ext cx="8229600" cy="30776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800" b="1" i="0" dirty="0"/>
              <a:t>Eliminating the 1% levy growth cap to ensure sustainable resources for schools</a:t>
            </a:r>
          </a:p>
          <a:p>
            <a:pPr marL="0" indent="0">
              <a:spcAft>
                <a:spcPts val="1200"/>
              </a:spcAft>
              <a:buSzPct val="100000"/>
              <a:buNone/>
            </a:pPr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19600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Eliminating Wasteful Tax Breaks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0983"/>
            <a:ext cx="8229600" cy="383770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600" b="1" i="0" dirty="0"/>
              <a:t>Cleaning up wasteful tax breaks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2600" i="0" dirty="0"/>
              <a:t>Luxury vehicle trade-ins: $</a:t>
            </a:r>
            <a:r>
              <a:rPr lang="en-US" sz="2600" i="0" dirty="0" smtClean="0"/>
              <a:t>94 million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2600" i="0" dirty="0" smtClean="0"/>
              <a:t>Oil refineries: $52 million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2600" i="0" dirty="0" smtClean="0"/>
              <a:t>Trucking and railing: $57 million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2600" i="0" dirty="0" smtClean="0"/>
              <a:t>Candy, gum, and bottled water: $127 million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2600" i="0" dirty="0" smtClean="0"/>
              <a:t>Consumer services: $294 million</a:t>
            </a:r>
          </a:p>
          <a:p>
            <a:pPr>
              <a:spcAft>
                <a:spcPts val="1200"/>
              </a:spcAft>
              <a:buSzPct val="100000"/>
            </a:pPr>
            <a:endParaRPr lang="en-US" sz="2600" i="0" dirty="0" smtClean="0"/>
          </a:p>
          <a:p>
            <a:pPr>
              <a:spcAft>
                <a:spcPts val="1200"/>
              </a:spcAft>
              <a:buSzPct val="100000"/>
            </a:pPr>
            <a:endParaRPr lang="en-US" sz="2600" i="0" dirty="0" smtClean="0"/>
          </a:p>
          <a:p>
            <a:pPr>
              <a:spcAft>
                <a:spcPts val="1200"/>
              </a:spcAft>
              <a:buSzPct val="100000"/>
            </a:pPr>
            <a:endParaRPr lang="en-US" sz="2600" i="0" dirty="0" smtClean="0"/>
          </a:p>
          <a:p>
            <a:pPr>
              <a:spcAft>
                <a:spcPts val="1200"/>
              </a:spcAft>
              <a:buSzPct val="100000"/>
            </a:pPr>
            <a:endParaRPr lang="en-US" sz="2600" i="0" dirty="0" smtClean="0"/>
          </a:p>
          <a:p>
            <a:pPr>
              <a:spcAft>
                <a:spcPts val="1200"/>
              </a:spcAft>
              <a:buSzPct val="100000"/>
            </a:pPr>
            <a:endParaRPr lang="en-US" sz="2600" i="0" dirty="0"/>
          </a:p>
        </p:txBody>
      </p:sp>
      <p:pic>
        <p:nvPicPr>
          <p:cNvPr id="4" name="Picture 2" descr="http://l3.yimg.com/ny/api/res/1.2/JeJ_mnLAESihyZp9UylT5w--/YXBwaWQ9aGlnaGxhbmRlcjtzbT0xO3c9ODAwO2lsPXBsYW5l/http://globalfinance.zenfs.com/images/US_AHTTP_REUTERS_OLUSBUS_WRAPPER_H_LIVE_NEW/2016-12-21T134747Z_2_LYNXMPECBK01Q_RTROPTP_3_CANADA-PIPELINES-ATLANTIC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624946"/>
            <a:ext cx="1351662" cy="90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8" t="5811" r="6065" b="6351"/>
          <a:stretch/>
        </p:blipFill>
        <p:spPr>
          <a:xfrm>
            <a:off x="1927619" y="5624946"/>
            <a:ext cx="1571497" cy="886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873" y="5624946"/>
            <a:ext cx="1526822" cy="88669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53" y="5624946"/>
            <a:ext cx="1311374" cy="87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37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60075" y="1797169"/>
            <a:ext cx="8229600" cy="490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60000"/>
              <a:buFont typeface="Arial"/>
              <a:buChar char="•"/>
              <a:defRPr sz="2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60000"/>
              <a:buFont typeface="Arial"/>
              <a:buChar char="•"/>
              <a:defRPr sz="2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60000"/>
              <a:buFont typeface="Arial"/>
              <a:buChar char="•"/>
              <a:defRPr sz="2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60000"/>
              <a:buFont typeface="Arial"/>
              <a:buChar char="•"/>
              <a:defRPr sz="2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160000"/>
              <a:buFont typeface="Arial"/>
              <a:buChar char="•"/>
              <a:defRPr sz="2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800"/>
              </a:spcAft>
              <a:buFont typeface="Arial"/>
              <a:buNone/>
            </a:pPr>
            <a:r>
              <a:rPr lang="en-US" sz="2800" b="1" i="0" dirty="0">
                <a:latin typeface="+mj-lt"/>
              </a:rPr>
              <a:t>Raise 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$4 billion </a:t>
            </a:r>
            <a:r>
              <a:rPr lang="en-US" sz="2800" b="1" i="0" dirty="0">
                <a:latin typeface="+mj-lt"/>
              </a:rPr>
              <a:t>per biennium by:</a:t>
            </a:r>
          </a:p>
          <a:p>
            <a:pPr marL="514350" indent="-514350">
              <a:spcAft>
                <a:spcPts val="1800"/>
              </a:spcAft>
              <a:buSzPct val="100000"/>
              <a:buFont typeface="+mj-lt"/>
              <a:buAutoNum type="arabicParenR"/>
            </a:pPr>
            <a:r>
              <a:rPr lang="en-US" sz="2800" b="1" i="0" dirty="0">
                <a:solidFill>
                  <a:schemeClr val="bg2"/>
                </a:solidFill>
                <a:latin typeface="+mj-lt"/>
              </a:rPr>
              <a:t>Safeguarding </a:t>
            </a:r>
            <a:r>
              <a:rPr lang="en-US" sz="2800" i="0" dirty="0">
                <a:solidFill>
                  <a:schemeClr val="bg2"/>
                </a:solidFill>
              </a:rPr>
              <a:t>middle- and lower-income families and seniors.</a:t>
            </a:r>
            <a:endParaRPr lang="en-US" sz="2800" dirty="0">
              <a:solidFill>
                <a:schemeClr val="bg2"/>
              </a:solidFill>
            </a:endParaRPr>
          </a:p>
          <a:p>
            <a:pPr marL="514350" indent="-514350">
              <a:spcAft>
                <a:spcPts val="1800"/>
              </a:spcAft>
              <a:buSzPct val="100000"/>
              <a:buFont typeface="+mj-lt"/>
              <a:buAutoNum type="arabicParenR"/>
            </a:pPr>
            <a:r>
              <a:rPr lang="en-US" sz="2800" b="1" i="0" dirty="0">
                <a:solidFill>
                  <a:schemeClr val="bg2"/>
                </a:solidFill>
                <a:latin typeface="+mj-lt"/>
              </a:rPr>
              <a:t>Eliminating </a:t>
            </a:r>
            <a:r>
              <a:rPr lang="en-US" sz="2800" i="0" dirty="0">
                <a:solidFill>
                  <a:schemeClr val="bg2"/>
                </a:solidFill>
              </a:rPr>
              <a:t>wasteful tax breaks and property tax restrictions.</a:t>
            </a:r>
          </a:p>
          <a:p>
            <a:pPr marL="514350" indent="-514350">
              <a:spcAft>
                <a:spcPts val="1800"/>
              </a:spcAft>
              <a:buSzPct val="100000"/>
              <a:buFont typeface="+mj-lt"/>
              <a:buAutoNum type="arabicParenR"/>
            </a:pPr>
            <a:r>
              <a:rPr lang="en-US" sz="2800" b="1" i="0" dirty="0">
                <a:latin typeface="+mj-lt"/>
              </a:rPr>
              <a:t>Rebalancing </a:t>
            </a:r>
            <a:r>
              <a:rPr lang="en-US" sz="2800" i="0" dirty="0"/>
              <a:t>the tax code with a new capital gains tax on the richest 2 percent.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Accountable </a:t>
            </a:r>
            <a:r>
              <a:rPr lang="en-US" dirty="0" err="1"/>
              <a:t>washington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6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REBALANCING THE TAX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1447"/>
            <a:ext cx="8229600" cy="4719394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200"/>
              </a:spcAft>
              <a:buClr>
                <a:srgbClr val="D73E1D"/>
              </a:buClr>
              <a:buSzPct val="100000"/>
              <a:buNone/>
            </a:pPr>
            <a:r>
              <a:rPr lang="en-US" sz="2800" b="1" i="0" dirty="0" smtClean="0">
                <a:solidFill>
                  <a:srgbClr val="323133"/>
                </a:solidFill>
              </a:rPr>
              <a:t>Tax on High-End Capital Gains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Clr>
                <a:srgbClr val="D73E1D"/>
              </a:buClr>
              <a:buSzPct val="100000"/>
            </a:pPr>
            <a:r>
              <a:rPr lang="en-US" sz="2800" i="0" dirty="0" smtClean="0">
                <a:solidFill>
                  <a:srgbClr val="323133"/>
                </a:solidFill>
              </a:rPr>
              <a:t>Raise </a:t>
            </a:r>
            <a:r>
              <a:rPr lang="en-US" sz="2800" i="0" dirty="0">
                <a:solidFill>
                  <a:srgbClr val="323133"/>
                </a:solidFill>
              </a:rPr>
              <a:t>resources for schools. Generate $2.8 billion for schools, health care, and other priorities with a 9.9 percent tax rate</a:t>
            </a:r>
            <a:r>
              <a:rPr lang="en-US" sz="2800" i="0" dirty="0" smtClean="0">
                <a:solidFill>
                  <a:srgbClr val="323133"/>
                </a:solidFill>
              </a:rPr>
              <a:t>.</a:t>
            </a:r>
            <a:endParaRPr lang="en-US" sz="2800" i="0" dirty="0"/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800" i="0" dirty="0"/>
              <a:t>Improve equity. Limit the tax to the richest 2 percent by exempting the first $50,000 ($25,000 for singles) from taxation</a:t>
            </a:r>
            <a:r>
              <a:rPr lang="en-US" sz="2800" i="0" dirty="0" smtClean="0"/>
              <a:t>.</a:t>
            </a:r>
            <a:endParaRPr lang="en-US" sz="2800" i="0" dirty="0"/>
          </a:p>
          <a:p>
            <a:pPr>
              <a:spcBef>
                <a:spcPts val="0"/>
              </a:spcBef>
              <a:spcAft>
                <a:spcPts val="1200"/>
              </a:spcAft>
              <a:buSzPct val="100000"/>
            </a:pPr>
            <a:r>
              <a:rPr lang="en-US" sz="2800" i="0" dirty="0"/>
              <a:t>Make the tax code more dependable. Dedicate a portion to the state “rainy day fund.”</a:t>
            </a:r>
          </a:p>
          <a:p>
            <a:endParaRPr lang="en-US" sz="2800" i="0" dirty="0"/>
          </a:p>
          <a:p>
            <a:pPr marL="0" indent="0">
              <a:buNone/>
            </a:pPr>
            <a:endParaRPr lang="en-US" sz="2800" i="0" dirty="0"/>
          </a:p>
          <a:p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5563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15" y="1433384"/>
            <a:ext cx="7667769" cy="49344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Accountable </a:t>
            </a:r>
            <a:r>
              <a:rPr lang="en-US" dirty="0" err="1" smtClean="0"/>
              <a:t>washington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70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CAN YOU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1881"/>
            <a:ext cx="8229600" cy="3844118"/>
          </a:xfrm>
        </p:spPr>
        <p:txBody>
          <a:bodyPr>
            <a:normAutofit/>
          </a:bodyPr>
          <a:lstStyle/>
          <a:p>
            <a:pPr lvl="0">
              <a:buClr>
                <a:srgbClr val="D73E1D"/>
              </a:buClr>
              <a:buSzPct val="100000"/>
            </a:pPr>
            <a:r>
              <a:rPr lang="en-US" sz="2800" b="1" i="0" dirty="0">
                <a:solidFill>
                  <a:srgbClr val="323133"/>
                </a:solidFill>
              </a:rPr>
              <a:t>Sign up for </a:t>
            </a:r>
            <a:r>
              <a:rPr lang="en-US" sz="2800" b="1" dirty="0" err="1">
                <a:solidFill>
                  <a:srgbClr val="323133"/>
                </a:solidFill>
              </a:rPr>
              <a:t>schmudget</a:t>
            </a:r>
            <a:r>
              <a:rPr lang="en-US" sz="2800" b="1" i="0" dirty="0">
                <a:solidFill>
                  <a:srgbClr val="323133"/>
                </a:solidFill>
              </a:rPr>
              <a:t>,</a:t>
            </a:r>
            <a:r>
              <a:rPr lang="en-US" sz="2800" i="0" dirty="0">
                <a:solidFill>
                  <a:srgbClr val="323133"/>
                </a:solidFill>
              </a:rPr>
              <a:t> the Budget &amp; Policy Center’s </a:t>
            </a:r>
            <a:r>
              <a:rPr lang="en-US" sz="2800" i="0" dirty="0" smtClean="0">
                <a:solidFill>
                  <a:srgbClr val="323133"/>
                </a:solidFill>
              </a:rPr>
              <a:t>e-newsletter: </a:t>
            </a:r>
            <a:r>
              <a:rPr lang="en-US" sz="2800" i="0" dirty="0" smtClean="0">
                <a:solidFill>
                  <a:schemeClr val="accent1"/>
                </a:solidFill>
              </a:rPr>
              <a:t>www.budgetandpolicy.org</a:t>
            </a:r>
            <a:endParaRPr lang="en-US" sz="2800" i="0" dirty="0">
              <a:solidFill>
                <a:schemeClr val="accent1"/>
              </a:solidFill>
            </a:endParaRPr>
          </a:p>
          <a:p>
            <a:pPr>
              <a:buSzPct val="100000"/>
            </a:pPr>
            <a:endParaRPr lang="en-US" sz="2800" i="0" dirty="0"/>
          </a:p>
          <a:p>
            <a:pPr>
              <a:buSzPct val="100000"/>
            </a:pPr>
            <a:r>
              <a:rPr lang="en-US" sz="2800" b="1" i="0" dirty="0"/>
              <a:t>Get involved </a:t>
            </a:r>
            <a:r>
              <a:rPr lang="en-US" sz="2800" i="0" dirty="0"/>
              <a:t>with All In For Washington, a statewide effort to change the conversation around revenue </a:t>
            </a:r>
            <a:r>
              <a:rPr lang="en-US" sz="2800" i="0" dirty="0" smtClean="0"/>
              <a:t>reform: </a:t>
            </a:r>
            <a:r>
              <a:rPr lang="en-US" sz="2800" i="0" dirty="0" smtClean="0">
                <a:solidFill>
                  <a:schemeClr val="accent1"/>
                </a:solidFill>
              </a:rPr>
              <a:t>www.allinforwa.org</a:t>
            </a:r>
            <a:endParaRPr lang="en-US" sz="2800" i="0" dirty="0">
              <a:solidFill>
                <a:schemeClr val="accent1"/>
              </a:solidFill>
            </a:endParaRPr>
          </a:p>
          <a:p>
            <a:pPr marL="0" indent="0">
              <a:buSzPct val="100000"/>
              <a:buNone/>
            </a:pPr>
            <a:endParaRPr lang="en-US" sz="2800" i="0" dirty="0"/>
          </a:p>
          <a:p>
            <a:pPr>
              <a:buSzPct val="100000"/>
            </a:pPr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215672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Budget &amp; Policy Center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59231"/>
            <a:ext cx="2557691" cy="166124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146" y="2243885"/>
            <a:ext cx="2541877" cy="32919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5278" y="2243886"/>
            <a:ext cx="2557691" cy="329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6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COMING UP FROM B&amp;PC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1881"/>
            <a:ext cx="8229600" cy="3844118"/>
          </a:xfrm>
        </p:spPr>
        <p:txBody>
          <a:bodyPr>
            <a:normAutofit/>
          </a:bodyPr>
          <a:lstStyle/>
          <a:p>
            <a:pPr>
              <a:buClr>
                <a:srgbClr val="D73E1D"/>
              </a:buClr>
              <a:buSzPct val="100000"/>
            </a:pPr>
            <a:r>
              <a:rPr lang="en-US" sz="2800" b="1" i="0" dirty="0" smtClean="0">
                <a:solidFill>
                  <a:srgbClr val="323133"/>
                </a:solidFill>
              </a:rPr>
              <a:t>Budget Beat Webinar on Early Learning: </a:t>
            </a:r>
          </a:p>
          <a:p>
            <a:pPr marL="0" indent="0">
              <a:buClr>
                <a:srgbClr val="D73E1D"/>
              </a:buClr>
              <a:buSzPct val="100000"/>
              <a:buNone/>
            </a:pPr>
            <a:r>
              <a:rPr lang="en-US" sz="2800" b="1" i="0" dirty="0">
                <a:solidFill>
                  <a:srgbClr val="323133"/>
                </a:solidFill>
              </a:rPr>
              <a:t>	</a:t>
            </a:r>
            <a:r>
              <a:rPr lang="en-US" sz="2800" i="0" dirty="0" smtClean="0">
                <a:solidFill>
                  <a:srgbClr val="323133"/>
                </a:solidFill>
              </a:rPr>
              <a:t>Friday, February 10 from 12:00-12:30</a:t>
            </a:r>
          </a:p>
          <a:p>
            <a:pPr marL="0" indent="0">
              <a:buClr>
                <a:srgbClr val="D73E1D"/>
              </a:buClr>
              <a:buSzPct val="100000"/>
              <a:buNone/>
            </a:pPr>
            <a:r>
              <a:rPr lang="en-US" sz="2800" i="0" dirty="0">
                <a:solidFill>
                  <a:srgbClr val="323133"/>
                </a:solidFill>
              </a:rPr>
              <a:t>	</a:t>
            </a:r>
            <a:r>
              <a:rPr lang="en-US" sz="2800" i="0" dirty="0" smtClean="0">
                <a:solidFill>
                  <a:srgbClr val="323133"/>
                </a:solidFill>
              </a:rPr>
              <a:t>Sign up online: </a:t>
            </a:r>
            <a:r>
              <a:rPr lang="en-US" sz="2800" i="0" dirty="0">
                <a:solidFill>
                  <a:schemeClr val="accent1"/>
                </a:solidFill>
              </a:rPr>
              <a:t>www.budgetandpolicy.org</a:t>
            </a:r>
          </a:p>
          <a:p>
            <a:pPr marL="0" indent="0">
              <a:buSzPct val="100000"/>
              <a:buNone/>
            </a:pPr>
            <a:endParaRPr lang="en-US" sz="2800" i="0" dirty="0"/>
          </a:p>
          <a:p>
            <a:pPr>
              <a:buSzPct val="100000"/>
            </a:pPr>
            <a:r>
              <a:rPr lang="en-US" sz="2800" b="1" i="0" dirty="0" smtClean="0"/>
              <a:t>Kids Count Washington </a:t>
            </a:r>
            <a:r>
              <a:rPr lang="en-US" sz="2800" i="0" dirty="0" smtClean="0"/>
              <a:t>analysis on ECEAP and it’s potential impact on closing the racial </a:t>
            </a:r>
            <a:r>
              <a:rPr lang="en-US" sz="2800" i="0" dirty="0"/>
              <a:t>equity gap in kindergarten readiness across the state</a:t>
            </a:r>
          </a:p>
          <a:p>
            <a:pPr>
              <a:buSzPct val="100000"/>
            </a:pPr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5057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431" y="2309371"/>
            <a:ext cx="7772400" cy="753901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3431" y="3172454"/>
            <a:ext cx="8587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Jennifer Tran </a:t>
            </a:r>
          </a:p>
          <a:p>
            <a:r>
              <a:rPr lang="en-US" sz="2800" dirty="0" smtClean="0">
                <a:hlinkClick r:id="rId3"/>
              </a:rPr>
              <a:t>jennifert@budgetandpolicy.org</a:t>
            </a:r>
            <a:endParaRPr lang="en-US" sz="2800" dirty="0" smtClean="0"/>
          </a:p>
          <a:p>
            <a:r>
              <a:rPr lang="en-US" sz="2800" dirty="0" smtClean="0"/>
              <a:t>Washington State Budget &amp; Policy Center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947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accountable 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000" b="1" i="0" dirty="0"/>
              <a:t>Accountable Washington</a:t>
            </a:r>
            <a:endParaRPr lang="en-US" sz="3000" i="0" dirty="0">
              <a:solidFill>
                <a:srgbClr val="323133"/>
              </a:solidFill>
              <a:latin typeface="Franklin Gothic Book"/>
            </a:endParaRPr>
          </a:p>
          <a:p>
            <a:pPr marL="0" indent="0">
              <a:buNone/>
            </a:pPr>
            <a:r>
              <a:rPr lang="en-US" sz="3000" i="0" dirty="0"/>
              <a:t>Offers a bold, equitable path to ensuring our state has investments for all Washingtonians to thrive</a:t>
            </a:r>
          </a:p>
        </p:txBody>
      </p:sp>
    </p:spTree>
    <p:extLst>
      <p:ext uri="{BB962C8B-B14F-4D97-AF65-F5344CB8AC3E}">
        <p14:creationId xmlns:p14="http://schemas.microsoft.com/office/powerpoint/2010/main" val="309487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accountable </a:t>
            </a:r>
            <a:r>
              <a:rPr lang="en-US" dirty="0"/>
              <a:t>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000" i="0" dirty="0"/>
              <a:t>Holds Washingtonians accountable to:</a:t>
            </a:r>
          </a:p>
          <a:p>
            <a:pPr marL="457200" indent="-457200">
              <a:buSzPct val="100000"/>
            </a:pPr>
            <a:r>
              <a:rPr lang="en-US" sz="3000" i="0" dirty="0"/>
              <a:t>Our kids</a:t>
            </a:r>
          </a:p>
          <a:p>
            <a:pPr marL="457200" indent="-457200">
              <a:buSzPct val="100000"/>
            </a:pPr>
            <a:r>
              <a:rPr lang="en-US" sz="3000" i="0" dirty="0"/>
              <a:t>Households with middle and low incomes</a:t>
            </a:r>
          </a:p>
          <a:p>
            <a:pPr marL="457200" indent="-457200">
              <a:buSzPct val="100000"/>
            </a:pPr>
            <a:r>
              <a:rPr lang="en-US" sz="3000" i="0" dirty="0"/>
              <a:t>Our communities</a:t>
            </a:r>
          </a:p>
        </p:txBody>
      </p:sp>
    </p:spTree>
    <p:extLst>
      <p:ext uri="{BB962C8B-B14F-4D97-AF65-F5344CB8AC3E}">
        <p14:creationId xmlns:p14="http://schemas.microsoft.com/office/powerpoint/2010/main" val="199871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CURRENT SYSTEM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300" y="1651380"/>
            <a:ext cx="6709400" cy="4869987"/>
          </a:xfrm>
        </p:spPr>
      </p:pic>
    </p:spTree>
    <p:extLst>
      <p:ext uri="{BB962C8B-B14F-4D97-AF65-F5344CB8AC3E}">
        <p14:creationId xmlns:p14="http://schemas.microsoft.com/office/powerpoint/2010/main" val="15511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Accountable 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2408236"/>
            <a:ext cx="8229600" cy="3687763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b="1" i="0" dirty="0">
                <a:latin typeface="+mj-lt"/>
              </a:rPr>
              <a:t>Goals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2800" b="1" i="0" dirty="0"/>
              <a:t>Lead with equity 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2800" b="1" i="0" dirty="0"/>
              <a:t>Generate $4 billion per biennium </a:t>
            </a:r>
            <a:r>
              <a:rPr lang="en-US" sz="2800" i="0" dirty="0"/>
              <a:t>in new revenue for schools and other priorities</a:t>
            </a:r>
            <a:endParaRPr lang="en-US" sz="2800" i="0" dirty="0">
              <a:latin typeface="+mj-lt"/>
            </a:endParaRPr>
          </a:p>
          <a:p>
            <a:pPr marL="0" indent="0">
              <a:buNone/>
            </a:pPr>
            <a:endParaRPr lang="en-US" sz="2800" i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44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Accountable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210"/>
            <a:ext cx="8229600" cy="4909457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b="1" i="0" dirty="0"/>
              <a:t>Raise 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</a:rPr>
              <a:t>$4 billion </a:t>
            </a:r>
            <a:r>
              <a:rPr lang="en-US" sz="2800" b="1" i="0" dirty="0"/>
              <a:t>per biennium by:</a:t>
            </a:r>
          </a:p>
          <a:p>
            <a:pPr marL="514350" indent="-514350">
              <a:spcAft>
                <a:spcPts val="1800"/>
              </a:spcAft>
              <a:buSzPct val="100000"/>
              <a:buFont typeface="+mj-lt"/>
              <a:buAutoNum type="arabicParenR"/>
            </a:pPr>
            <a:r>
              <a:rPr lang="en-US" sz="2800" b="1" i="0" dirty="0"/>
              <a:t>Safeguarding </a:t>
            </a:r>
            <a:r>
              <a:rPr lang="en-US" sz="2800" i="0" dirty="0"/>
              <a:t>middle- and lower-income families and seniors.</a:t>
            </a:r>
            <a:endParaRPr lang="en-US" sz="2800" dirty="0"/>
          </a:p>
          <a:p>
            <a:pPr marL="514350" indent="-514350">
              <a:spcAft>
                <a:spcPts val="1800"/>
              </a:spcAft>
              <a:buSzPct val="100000"/>
              <a:buFont typeface="+mj-lt"/>
              <a:buAutoNum type="arabicParenR"/>
            </a:pPr>
            <a:r>
              <a:rPr lang="en-US" sz="2800" b="1" i="0" dirty="0"/>
              <a:t>Eliminating </a:t>
            </a:r>
            <a:r>
              <a:rPr lang="en-US" sz="2800" i="0" dirty="0"/>
              <a:t>wasteful tax breaks and property tax restrictions.</a:t>
            </a:r>
          </a:p>
          <a:p>
            <a:pPr marL="514350" indent="-514350">
              <a:spcAft>
                <a:spcPts val="1800"/>
              </a:spcAft>
              <a:buSzPct val="100000"/>
              <a:buFont typeface="+mj-lt"/>
              <a:buAutoNum type="arabicParenR"/>
            </a:pPr>
            <a:r>
              <a:rPr lang="en-US" sz="2800" b="1" i="0" dirty="0"/>
              <a:t>Rebalancing </a:t>
            </a:r>
            <a:r>
              <a:rPr lang="en-US" sz="2800" i="0" dirty="0"/>
              <a:t>the tax code with a new capital gains tax on the richest 2 percent.</a:t>
            </a:r>
          </a:p>
        </p:txBody>
      </p:sp>
    </p:spTree>
    <p:extLst>
      <p:ext uri="{BB962C8B-B14F-4D97-AF65-F5344CB8AC3E}">
        <p14:creationId xmlns:p14="http://schemas.microsoft.com/office/powerpoint/2010/main" val="188559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Accountable </a:t>
            </a:r>
            <a:r>
              <a:rPr lang="en-US" dirty="0" err="1"/>
              <a:t>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210"/>
            <a:ext cx="8229600" cy="4909457"/>
          </a:xfrm>
        </p:spPr>
        <p:txBody>
          <a:bodyPr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2800" b="1" i="0" dirty="0"/>
              <a:t>Raise </a:t>
            </a:r>
            <a:r>
              <a:rPr lang="en-US" sz="2800" b="1" i="0" dirty="0">
                <a:solidFill>
                  <a:schemeClr val="accent2">
                    <a:lumMod val="75000"/>
                  </a:schemeClr>
                </a:solidFill>
              </a:rPr>
              <a:t>$4 billion </a:t>
            </a:r>
            <a:r>
              <a:rPr lang="en-US" sz="2800" b="1" i="0" dirty="0"/>
              <a:t>per biennium by:</a:t>
            </a:r>
          </a:p>
          <a:p>
            <a:pPr marL="514350" indent="-514350">
              <a:spcAft>
                <a:spcPts val="1800"/>
              </a:spcAft>
              <a:buSzPct val="100000"/>
              <a:buFont typeface="+mj-lt"/>
              <a:buAutoNum type="arabicParenR"/>
            </a:pPr>
            <a:r>
              <a:rPr lang="en-US" sz="2800" b="1" i="0" dirty="0"/>
              <a:t>Safeguarding </a:t>
            </a:r>
            <a:r>
              <a:rPr lang="en-US" sz="2800" i="0" dirty="0"/>
              <a:t>middle- and lower-income families and seniors.</a:t>
            </a:r>
            <a:endParaRPr lang="en-US" sz="2800" dirty="0"/>
          </a:p>
          <a:p>
            <a:pPr marL="514350" indent="-514350">
              <a:spcAft>
                <a:spcPts val="1800"/>
              </a:spcAft>
              <a:buSzPct val="100000"/>
              <a:buFont typeface="+mj-lt"/>
              <a:buAutoNum type="arabicParenR"/>
            </a:pPr>
            <a:r>
              <a:rPr lang="en-US" sz="2800" b="1" i="0" dirty="0">
                <a:solidFill>
                  <a:schemeClr val="bg2"/>
                </a:solidFill>
              </a:rPr>
              <a:t>Eliminating </a:t>
            </a:r>
            <a:r>
              <a:rPr lang="en-US" sz="2800" i="0" dirty="0">
                <a:solidFill>
                  <a:schemeClr val="bg2"/>
                </a:solidFill>
              </a:rPr>
              <a:t>wasteful tax breaks and property tax restrictions.</a:t>
            </a:r>
          </a:p>
          <a:p>
            <a:pPr marL="514350" indent="-514350">
              <a:spcAft>
                <a:spcPts val="1800"/>
              </a:spcAft>
              <a:buSzPct val="100000"/>
              <a:buFont typeface="+mj-lt"/>
              <a:buAutoNum type="arabicParenR"/>
            </a:pPr>
            <a:r>
              <a:rPr lang="en-US" sz="2800" b="1" i="0" dirty="0">
                <a:solidFill>
                  <a:schemeClr val="bg2"/>
                </a:solidFill>
              </a:rPr>
              <a:t>Rebalancing </a:t>
            </a:r>
            <a:r>
              <a:rPr lang="en-US" sz="2800" i="0" dirty="0">
                <a:solidFill>
                  <a:schemeClr val="bg2"/>
                </a:solidFill>
              </a:rPr>
              <a:t>the tax code with a new capital gains tax on the richest 2 percent.</a:t>
            </a:r>
          </a:p>
        </p:txBody>
      </p:sp>
    </p:spTree>
    <p:extLst>
      <p:ext uri="{BB962C8B-B14F-4D97-AF65-F5344CB8AC3E}">
        <p14:creationId xmlns:p14="http://schemas.microsoft.com/office/powerpoint/2010/main" val="40021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Safeguarding working families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787"/>
            <a:ext cx="8229600" cy="42636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b="1" i="0" dirty="0" smtClean="0"/>
              <a:t>Property Tax Safeguard Rebate</a:t>
            </a:r>
            <a:endParaRPr lang="en-US" sz="2800" i="0" dirty="0" smtClean="0"/>
          </a:p>
          <a:p>
            <a:pPr>
              <a:spcAft>
                <a:spcPts val="1200"/>
              </a:spcAft>
              <a:buSzPct val="100000"/>
            </a:pPr>
            <a:r>
              <a:rPr lang="en-US" sz="2800" i="0" dirty="0" smtClean="0"/>
              <a:t>Targeted property tax rebate program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2800" i="0" dirty="0" smtClean="0"/>
              <a:t>Available to households with incomes under $75,000/year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2800" i="0" dirty="0" smtClean="0"/>
              <a:t>Shuts off property taxes at 2% of household income</a:t>
            </a:r>
          </a:p>
          <a:p>
            <a:pPr>
              <a:spcAft>
                <a:spcPts val="1200"/>
              </a:spcAft>
              <a:buSzPct val="100000"/>
            </a:pPr>
            <a:r>
              <a:rPr lang="en-US" sz="2800" i="0" dirty="0" smtClean="0"/>
              <a:t>More than 40% of Washington homeowners and renters would benefit</a:t>
            </a:r>
            <a:endParaRPr lang="en-US" sz="2800" i="0" dirty="0"/>
          </a:p>
        </p:txBody>
      </p:sp>
    </p:spTree>
    <p:extLst>
      <p:ext uri="{BB962C8B-B14F-4D97-AF65-F5344CB8AC3E}">
        <p14:creationId xmlns:p14="http://schemas.microsoft.com/office/powerpoint/2010/main" val="177950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4">
      <a:dk1>
        <a:srgbClr val="506B79"/>
      </a:dk1>
      <a:lt1>
        <a:srgbClr val="FFFFFF"/>
      </a:lt1>
      <a:dk2>
        <a:srgbClr val="323133"/>
      </a:dk2>
      <a:lt2>
        <a:srgbClr val="AEB0B3"/>
      </a:lt2>
      <a:accent1>
        <a:srgbClr val="D73E1D"/>
      </a:accent1>
      <a:accent2>
        <a:srgbClr val="1A988B"/>
      </a:accent2>
      <a:accent3>
        <a:srgbClr val="506B79"/>
      </a:accent3>
      <a:accent4>
        <a:srgbClr val="8064A2"/>
      </a:accent4>
      <a:accent5>
        <a:srgbClr val="4BACC6"/>
      </a:accent5>
      <a:accent6>
        <a:srgbClr val="F79646"/>
      </a:accent6>
      <a:hlink>
        <a:srgbClr val="DA3F1E"/>
      </a:hlink>
      <a:folHlink>
        <a:srgbClr val="1A988B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8003</TotalTime>
  <Words>603</Words>
  <Application>Microsoft Office PowerPoint</Application>
  <PresentationFormat>On-screen Show (4:3)</PresentationFormat>
  <Paragraphs>110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Franklin Gothic Book</vt:lpstr>
      <vt:lpstr>Franklin Gothic Medium</vt:lpstr>
      <vt:lpstr>1_Office Theme</vt:lpstr>
      <vt:lpstr>Accountable Washington</vt:lpstr>
      <vt:lpstr>Budget &amp; Policy Center</vt:lpstr>
      <vt:lpstr>accountable Washington</vt:lpstr>
      <vt:lpstr>accountable Washington</vt:lpstr>
      <vt:lpstr>THE CURRENT SYSTEM</vt:lpstr>
      <vt:lpstr>Accountable Washington</vt:lpstr>
      <vt:lpstr>Accountable Washington</vt:lpstr>
      <vt:lpstr>Accountable washington</vt:lpstr>
      <vt:lpstr>Safeguarding working families</vt:lpstr>
      <vt:lpstr>Safeguarding working families</vt:lpstr>
      <vt:lpstr>Safeguarding working families  </vt:lpstr>
      <vt:lpstr>Accountable Washington</vt:lpstr>
      <vt:lpstr>Eliminating wasteful tax breaks</vt:lpstr>
      <vt:lpstr>Eliminating Wasteful Tax Breaks</vt:lpstr>
      <vt:lpstr>Eliminating Wasteful Tax Breaks</vt:lpstr>
      <vt:lpstr>Accountable washington</vt:lpstr>
      <vt:lpstr>REBALANCING THE TAX CODE</vt:lpstr>
      <vt:lpstr>Accountable washington</vt:lpstr>
      <vt:lpstr>WHAT CAN YOU DO?</vt:lpstr>
      <vt:lpstr>COMING UP FROM B&amp;PC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Nicholas</dc:creator>
  <cp:lastModifiedBy>Hana</cp:lastModifiedBy>
  <cp:revision>267</cp:revision>
  <cp:lastPrinted>2017-01-18T23:46:26Z</cp:lastPrinted>
  <dcterms:created xsi:type="dcterms:W3CDTF">2016-06-27T19:59:36Z</dcterms:created>
  <dcterms:modified xsi:type="dcterms:W3CDTF">2017-02-22T20:12:26Z</dcterms:modified>
</cp:coreProperties>
</file>