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6" r:id="rId2"/>
    <p:sldId id="302" r:id="rId3"/>
    <p:sldId id="303" r:id="rId4"/>
    <p:sldId id="280" r:id="rId5"/>
    <p:sldId id="281" r:id="rId6"/>
    <p:sldId id="313" r:id="rId7"/>
    <p:sldId id="282" r:id="rId8"/>
    <p:sldId id="287" r:id="rId9"/>
    <p:sldId id="283" r:id="rId10"/>
    <p:sldId id="309" r:id="rId11"/>
    <p:sldId id="304" r:id="rId12"/>
    <p:sldId id="308" r:id="rId13"/>
    <p:sldId id="305" r:id="rId14"/>
    <p:sldId id="310" r:id="rId15"/>
    <p:sldId id="312" r:id="rId16"/>
    <p:sldId id="311" r:id="rId17"/>
    <p:sldId id="314" r:id="rId18"/>
    <p:sldId id="317" r:id="rId19"/>
    <p:sldId id="289" r:id="rId20"/>
    <p:sldId id="291" r:id="rId21"/>
    <p:sldId id="292" r:id="rId22"/>
    <p:sldId id="299" r:id="rId23"/>
    <p:sldId id="279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e Goldy" initials="CG" lastIdx="4" clrIdx="0">
    <p:extLst>
      <p:ext uri="{19B8F6BF-5375-455C-9EA6-DF929625EA0E}">
        <p15:presenceInfo xmlns:p15="http://schemas.microsoft.com/office/powerpoint/2012/main" userId="S-1-5-21-1606980848-1425521274-839522115-198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8T08:33:32.210" idx="1">
    <p:pos x="2459" y="1983"/>
    <p:text>I added trauma responsive for those not familiar with CS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8T08:34:02.585" idx="2">
    <p:pos x="4418" y="1344"/>
    <p:text>On this slide I would recommend making the image larger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8T08:34:37.794" idx="3">
    <p:pos x="2742" y="3223"/>
    <p:text>is this where you can touch on how early childhood can work with schools?  That was something they asked for you to discuss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08T08:36:25.182" idx="4">
    <p:pos x="1069" y="1994"/>
    <p:text>can you spell this acronym out?  I doubt many are familiar with the group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723DA0-E890-4F9C-A389-066052AF1E82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FBC592-CA13-411B-A16A-26DD2DEEBE5A}">
      <dgm:prSet phldrT="[Text]" custT="1"/>
      <dgm:spPr/>
      <dgm:t>
        <a:bodyPr/>
        <a:lstStyle/>
        <a:p>
          <a:r>
            <a:rPr lang="en-US" sz="1600" dirty="0" smtClean="0"/>
            <a:t>Assess</a:t>
          </a:r>
          <a:r>
            <a:rPr lang="en-US" sz="1600" baseline="0" dirty="0" smtClean="0"/>
            <a:t> Needs</a:t>
          </a:r>
          <a:endParaRPr lang="en-US" sz="1600" dirty="0"/>
        </a:p>
      </dgm:t>
    </dgm:pt>
    <dgm:pt modelId="{59506309-DC92-4C55-B267-370727E910BF}" type="parTrans" cxnId="{5F15CB71-2039-490C-8EAE-A77CA0F86E04}">
      <dgm:prSet/>
      <dgm:spPr/>
      <dgm:t>
        <a:bodyPr/>
        <a:lstStyle/>
        <a:p>
          <a:endParaRPr lang="en-US"/>
        </a:p>
      </dgm:t>
    </dgm:pt>
    <dgm:pt modelId="{38028E1D-8953-43AD-95BA-6813D1E8F68B}" type="sibTrans" cxnId="{5F15CB71-2039-490C-8EAE-A77CA0F86E04}">
      <dgm:prSet/>
      <dgm:spPr/>
      <dgm:t>
        <a:bodyPr/>
        <a:lstStyle/>
        <a:p>
          <a:endParaRPr lang="en-US"/>
        </a:p>
      </dgm:t>
    </dgm:pt>
    <dgm:pt modelId="{5DF3D40E-3AD2-45D2-B567-39AAF4FAC62A}">
      <dgm:prSet phldrT="[Text]" custT="1"/>
      <dgm:spPr/>
      <dgm:t>
        <a:bodyPr/>
        <a:lstStyle/>
        <a:p>
          <a:r>
            <a:rPr lang="en-US" sz="1600" dirty="0" smtClean="0"/>
            <a:t>Coordinate</a:t>
          </a:r>
        </a:p>
        <a:p>
          <a:r>
            <a:rPr lang="en-US" sz="1600" dirty="0" smtClean="0"/>
            <a:t>Whole-Child Supports</a:t>
          </a:r>
          <a:endParaRPr lang="en-US" sz="1600" dirty="0"/>
        </a:p>
      </dgm:t>
    </dgm:pt>
    <dgm:pt modelId="{AB65C3E4-0A55-46D8-B8DD-E31DF398E4B1}" type="parTrans" cxnId="{B9A8ADA4-BD9E-4907-B512-BE4372A7B19B}">
      <dgm:prSet/>
      <dgm:spPr/>
      <dgm:t>
        <a:bodyPr/>
        <a:lstStyle/>
        <a:p>
          <a:endParaRPr lang="en-US"/>
        </a:p>
      </dgm:t>
    </dgm:pt>
    <dgm:pt modelId="{69492537-355B-43BF-A9D3-CEE13E3EE803}" type="sibTrans" cxnId="{B9A8ADA4-BD9E-4907-B512-BE4372A7B19B}">
      <dgm:prSet/>
      <dgm:spPr/>
      <dgm:t>
        <a:bodyPr/>
        <a:lstStyle/>
        <a:p>
          <a:endParaRPr lang="en-US"/>
        </a:p>
      </dgm:t>
    </dgm:pt>
    <dgm:pt modelId="{B2523B3F-4910-42F5-BCD5-9B6C4A54B19D}">
      <dgm:prSet phldrT="[Text]" custT="1"/>
      <dgm:spPr/>
      <dgm:t>
        <a:bodyPr/>
        <a:lstStyle/>
        <a:p>
          <a:r>
            <a:rPr lang="en-US" sz="1600" dirty="0" smtClean="0"/>
            <a:t>Partnerships</a:t>
          </a:r>
          <a:endParaRPr lang="en-US" sz="1600" dirty="0"/>
        </a:p>
      </dgm:t>
    </dgm:pt>
    <dgm:pt modelId="{F3DAE389-6245-4DCE-996C-888DBF27E227}" type="parTrans" cxnId="{FDCE6C1C-60D5-41A3-B69E-E7C4E7A855AB}">
      <dgm:prSet/>
      <dgm:spPr/>
      <dgm:t>
        <a:bodyPr/>
        <a:lstStyle/>
        <a:p>
          <a:endParaRPr lang="en-US"/>
        </a:p>
      </dgm:t>
    </dgm:pt>
    <dgm:pt modelId="{FB81C997-5C7C-4DDF-B080-E1543F71880E}" type="sibTrans" cxnId="{FDCE6C1C-60D5-41A3-B69E-E7C4E7A855AB}">
      <dgm:prSet/>
      <dgm:spPr/>
      <dgm:t>
        <a:bodyPr/>
        <a:lstStyle/>
        <a:p>
          <a:endParaRPr lang="en-US"/>
        </a:p>
      </dgm:t>
    </dgm:pt>
    <dgm:pt modelId="{CB4C8D7D-04B9-4B59-98F0-3E4679BFD8F2}">
      <dgm:prSet phldrT="[Text]" custT="1"/>
      <dgm:spPr/>
      <dgm:t>
        <a:bodyPr/>
        <a:lstStyle/>
        <a:p>
          <a:r>
            <a:rPr lang="en-US" sz="1600" baseline="0" dirty="0" smtClean="0"/>
            <a:t>Integrate within Schools</a:t>
          </a:r>
          <a:r>
            <a:rPr lang="en-US" sz="2200" dirty="0" smtClean="0"/>
            <a:t> </a:t>
          </a:r>
          <a:endParaRPr lang="en-US" sz="2200" dirty="0"/>
        </a:p>
      </dgm:t>
    </dgm:pt>
    <dgm:pt modelId="{F2AE2F49-AC1D-48E8-8EDA-63FA2F1D1991}" type="parTrans" cxnId="{3C0640F3-5689-4E6E-ABA0-65B1F1E0FBE5}">
      <dgm:prSet/>
      <dgm:spPr/>
      <dgm:t>
        <a:bodyPr/>
        <a:lstStyle/>
        <a:p>
          <a:endParaRPr lang="en-US"/>
        </a:p>
      </dgm:t>
    </dgm:pt>
    <dgm:pt modelId="{EC0CD57A-9923-431A-8427-A60C164C9309}" type="sibTrans" cxnId="{3C0640F3-5689-4E6E-ABA0-65B1F1E0FBE5}">
      <dgm:prSet/>
      <dgm:spPr/>
      <dgm:t>
        <a:bodyPr/>
        <a:lstStyle/>
        <a:p>
          <a:endParaRPr lang="en-US"/>
        </a:p>
      </dgm:t>
    </dgm:pt>
    <dgm:pt modelId="{2C338548-754A-4128-9401-C2AA04C4EA69}">
      <dgm:prSet phldrT="[Text]" custT="1"/>
      <dgm:spPr/>
      <dgm:t>
        <a:bodyPr/>
        <a:lstStyle/>
        <a:p>
          <a:r>
            <a:rPr lang="en-US" sz="1600" dirty="0" smtClean="0"/>
            <a:t>Track Progress</a:t>
          </a:r>
          <a:endParaRPr lang="en-US" sz="1600" dirty="0"/>
        </a:p>
      </dgm:t>
    </dgm:pt>
    <dgm:pt modelId="{7C3502C9-44DA-40E1-8620-5B143915E45B}" type="parTrans" cxnId="{BC6CC139-E01E-44C3-93D5-20E590D391AD}">
      <dgm:prSet/>
      <dgm:spPr/>
      <dgm:t>
        <a:bodyPr/>
        <a:lstStyle/>
        <a:p>
          <a:endParaRPr lang="en-US"/>
        </a:p>
      </dgm:t>
    </dgm:pt>
    <dgm:pt modelId="{B9B4CE96-4253-44F0-943E-BB8BE937B5C6}" type="sibTrans" cxnId="{BC6CC139-E01E-44C3-93D5-20E590D391AD}">
      <dgm:prSet/>
      <dgm:spPr/>
      <dgm:t>
        <a:bodyPr/>
        <a:lstStyle/>
        <a:p>
          <a:endParaRPr lang="en-US"/>
        </a:p>
      </dgm:t>
    </dgm:pt>
    <dgm:pt modelId="{504079CB-757E-4189-A757-2B6F854B073E}" type="pres">
      <dgm:prSet presAssocID="{E4723DA0-E890-4F9C-A389-066052AF1E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EC9DB8-C5E5-4AD1-8ADC-059F68AEFCCB}" type="pres">
      <dgm:prSet presAssocID="{51FBC592-CA13-411B-A16A-26DD2DEEBE5A}" presName="node" presStyleLbl="node1" presStyleIdx="0" presStyleCnt="5" custScaleX="158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9CCBB-C8C8-4B23-AC22-5A18259E8B67}" type="pres">
      <dgm:prSet presAssocID="{38028E1D-8953-43AD-95BA-6813D1E8F68B}" presName="sibTrans" presStyleLbl="sibTrans2D1" presStyleIdx="0" presStyleCnt="5" custScaleX="174571"/>
      <dgm:spPr/>
      <dgm:t>
        <a:bodyPr/>
        <a:lstStyle/>
        <a:p>
          <a:endParaRPr lang="en-US"/>
        </a:p>
      </dgm:t>
    </dgm:pt>
    <dgm:pt modelId="{465A587A-DD71-48C2-BC50-4FC1DD4DFF69}" type="pres">
      <dgm:prSet presAssocID="{38028E1D-8953-43AD-95BA-6813D1E8F68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FBDA7F1-3C53-4201-BE1F-0FDED34B7297}" type="pres">
      <dgm:prSet presAssocID="{5DF3D40E-3AD2-45D2-B567-39AAF4FAC62A}" presName="node" presStyleLbl="node1" presStyleIdx="1" presStyleCnt="5" custScaleX="159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51694-2AE2-442A-B815-A514D44B7AAE}" type="pres">
      <dgm:prSet presAssocID="{69492537-355B-43BF-A9D3-CEE13E3EE803}" presName="sibTrans" presStyleLbl="sibTrans2D1" presStyleIdx="1" presStyleCnt="5" custScaleX="164050"/>
      <dgm:spPr/>
      <dgm:t>
        <a:bodyPr/>
        <a:lstStyle/>
        <a:p>
          <a:endParaRPr lang="en-US"/>
        </a:p>
      </dgm:t>
    </dgm:pt>
    <dgm:pt modelId="{859B206C-A908-49AF-BB95-9589FFCD2166}" type="pres">
      <dgm:prSet presAssocID="{69492537-355B-43BF-A9D3-CEE13E3EE80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BF2DA6A-9DCD-4A77-B717-1DB623032809}" type="pres">
      <dgm:prSet presAssocID="{B2523B3F-4910-42F5-BCD5-9B6C4A54B19D}" presName="node" presStyleLbl="node1" presStyleIdx="2" presStyleCnt="5" custScaleX="167013" custScaleY="104304" custRadScaleRad="112533" custRadScaleInc="-2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7298C-6AA6-4719-81C3-CE931A65E932}" type="pres">
      <dgm:prSet presAssocID="{FB81C997-5C7C-4DDF-B080-E1543F71880E}" presName="sibTrans" presStyleLbl="sibTrans2D1" presStyleIdx="2" presStyleCnt="5" custScaleX="162566" custLinFactNeighborX="-29655" custLinFactNeighborY="-8347"/>
      <dgm:spPr/>
      <dgm:t>
        <a:bodyPr/>
        <a:lstStyle/>
        <a:p>
          <a:endParaRPr lang="en-US"/>
        </a:p>
      </dgm:t>
    </dgm:pt>
    <dgm:pt modelId="{FDDC6A8D-7217-4B5D-8416-056C8C4AB660}" type="pres">
      <dgm:prSet presAssocID="{FB81C997-5C7C-4DDF-B080-E1543F71880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0C19B84-A57E-4E1E-90FF-3039D3DADD66}" type="pres">
      <dgm:prSet presAssocID="{CB4C8D7D-04B9-4B59-98F0-3E4679BFD8F2}" presName="node" presStyleLbl="node1" presStyleIdx="3" presStyleCnt="5" custScaleX="149813" custRadScaleRad="109178" custRadScaleInc="20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EE1CC-8CDB-4879-B142-306A286D4A18}" type="pres">
      <dgm:prSet presAssocID="{EC0CD57A-9923-431A-8427-A60C164C9309}" presName="sibTrans" presStyleLbl="sibTrans2D1" presStyleIdx="3" presStyleCnt="5" custScaleX="149045"/>
      <dgm:spPr/>
      <dgm:t>
        <a:bodyPr/>
        <a:lstStyle/>
        <a:p>
          <a:endParaRPr lang="en-US"/>
        </a:p>
      </dgm:t>
    </dgm:pt>
    <dgm:pt modelId="{9482E062-FE48-4653-B6BA-F9EA4430D3B9}" type="pres">
      <dgm:prSet presAssocID="{EC0CD57A-9923-431A-8427-A60C164C930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3423376-EBAC-466A-90F7-E0AA8B359EB0}" type="pres">
      <dgm:prSet presAssocID="{2C338548-754A-4128-9401-C2AA04C4EA69}" presName="node" presStyleLbl="node1" presStyleIdx="4" presStyleCnt="5" custScaleX="160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AB101-6A7B-4E8D-944F-D1ABFB39EC45}" type="pres">
      <dgm:prSet presAssocID="{B9B4CE96-4253-44F0-943E-BB8BE937B5C6}" presName="sibTrans" presStyleLbl="sibTrans2D1" presStyleIdx="4" presStyleCnt="5" custScaleX="168655"/>
      <dgm:spPr/>
      <dgm:t>
        <a:bodyPr/>
        <a:lstStyle/>
        <a:p>
          <a:endParaRPr lang="en-US"/>
        </a:p>
      </dgm:t>
    </dgm:pt>
    <dgm:pt modelId="{91275A62-142D-4E8B-BF0E-EF72387753B9}" type="pres">
      <dgm:prSet presAssocID="{B9B4CE96-4253-44F0-943E-BB8BE937B5C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6A62081-4570-4A0D-B2B0-7B7041519FF4}" type="presOf" srcId="{E4723DA0-E890-4F9C-A389-066052AF1E82}" destId="{504079CB-757E-4189-A757-2B6F854B073E}" srcOrd="0" destOrd="0" presId="urn:microsoft.com/office/officeart/2005/8/layout/cycle2"/>
    <dgm:cxn modelId="{3C0640F3-5689-4E6E-ABA0-65B1F1E0FBE5}" srcId="{E4723DA0-E890-4F9C-A389-066052AF1E82}" destId="{CB4C8D7D-04B9-4B59-98F0-3E4679BFD8F2}" srcOrd="3" destOrd="0" parTransId="{F2AE2F49-AC1D-48E8-8EDA-63FA2F1D1991}" sibTransId="{EC0CD57A-9923-431A-8427-A60C164C9309}"/>
    <dgm:cxn modelId="{B822CD49-C225-4CA3-92E7-34DB66518C01}" type="presOf" srcId="{CB4C8D7D-04B9-4B59-98F0-3E4679BFD8F2}" destId="{10C19B84-A57E-4E1E-90FF-3039D3DADD66}" srcOrd="0" destOrd="0" presId="urn:microsoft.com/office/officeart/2005/8/layout/cycle2"/>
    <dgm:cxn modelId="{4C01BE56-695D-4A75-AC6A-DB87C2CF06A4}" type="presOf" srcId="{5DF3D40E-3AD2-45D2-B567-39AAF4FAC62A}" destId="{9FBDA7F1-3C53-4201-BE1F-0FDED34B7297}" srcOrd="0" destOrd="0" presId="urn:microsoft.com/office/officeart/2005/8/layout/cycle2"/>
    <dgm:cxn modelId="{6FCB6A23-28DE-49BC-B163-AA18ECEB9568}" type="presOf" srcId="{38028E1D-8953-43AD-95BA-6813D1E8F68B}" destId="{465A587A-DD71-48C2-BC50-4FC1DD4DFF69}" srcOrd="1" destOrd="0" presId="urn:microsoft.com/office/officeart/2005/8/layout/cycle2"/>
    <dgm:cxn modelId="{9AD17957-2154-452C-8FD5-89A267533964}" type="presOf" srcId="{FB81C997-5C7C-4DDF-B080-E1543F71880E}" destId="{4BD7298C-6AA6-4719-81C3-CE931A65E932}" srcOrd="0" destOrd="0" presId="urn:microsoft.com/office/officeart/2005/8/layout/cycle2"/>
    <dgm:cxn modelId="{CA8386A4-B73C-4831-9F08-8557EEB93569}" type="presOf" srcId="{69492537-355B-43BF-A9D3-CEE13E3EE803}" destId="{02051694-2AE2-442A-B815-A514D44B7AAE}" srcOrd="0" destOrd="0" presId="urn:microsoft.com/office/officeart/2005/8/layout/cycle2"/>
    <dgm:cxn modelId="{6172615D-DA6B-4175-A12C-1458E61825A8}" type="presOf" srcId="{EC0CD57A-9923-431A-8427-A60C164C9309}" destId="{9482E062-FE48-4653-B6BA-F9EA4430D3B9}" srcOrd="1" destOrd="0" presId="urn:microsoft.com/office/officeart/2005/8/layout/cycle2"/>
    <dgm:cxn modelId="{CAACF102-8B34-4C24-8309-C074D78313F7}" type="presOf" srcId="{B9B4CE96-4253-44F0-943E-BB8BE937B5C6}" destId="{91275A62-142D-4E8B-BF0E-EF72387753B9}" srcOrd="1" destOrd="0" presId="urn:microsoft.com/office/officeart/2005/8/layout/cycle2"/>
    <dgm:cxn modelId="{E0039649-E705-4022-B023-1BBE8836D47C}" type="presOf" srcId="{69492537-355B-43BF-A9D3-CEE13E3EE803}" destId="{859B206C-A908-49AF-BB95-9589FFCD2166}" srcOrd="1" destOrd="0" presId="urn:microsoft.com/office/officeart/2005/8/layout/cycle2"/>
    <dgm:cxn modelId="{9C0AD8C3-D385-4F92-B3F6-AAEDB5E1436B}" type="presOf" srcId="{B2523B3F-4910-42F5-BCD5-9B6C4A54B19D}" destId="{EBF2DA6A-9DCD-4A77-B717-1DB623032809}" srcOrd="0" destOrd="0" presId="urn:microsoft.com/office/officeart/2005/8/layout/cycle2"/>
    <dgm:cxn modelId="{BC6CC139-E01E-44C3-93D5-20E590D391AD}" srcId="{E4723DA0-E890-4F9C-A389-066052AF1E82}" destId="{2C338548-754A-4128-9401-C2AA04C4EA69}" srcOrd="4" destOrd="0" parTransId="{7C3502C9-44DA-40E1-8620-5B143915E45B}" sibTransId="{B9B4CE96-4253-44F0-943E-BB8BE937B5C6}"/>
    <dgm:cxn modelId="{FDED6838-514F-4DC3-BF7B-E24CBBB4153F}" type="presOf" srcId="{B9B4CE96-4253-44F0-943E-BB8BE937B5C6}" destId="{F74AB101-6A7B-4E8D-944F-D1ABFB39EC45}" srcOrd="0" destOrd="0" presId="urn:microsoft.com/office/officeart/2005/8/layout/cycle2"/>
    <dgm:cxn modelId="{5F15CB71-2039-490C-8EAE-A77CA0F86E04}" srcId="{E4723DA0-E890-4F9C-A389-066052AF1E82}" destId="{51FBC592-CA13-411B-A16A-26DD2DEEBE5A}" srcOrd="0" destOrd="0" parTransId="{59506309-DC92-4C55-B267-370727E910BF}" sibTransId="{38028E1D-8953-43AD-95BA-6813D1E8F68B}"/>
    <dgm:cxn modelId="{9A02705C-3743-47BA-9515-B3D0CF762808}" type="presOf" srcId="{2C338548-754A-4128-9401-C2AA04C4EA69}" destId="{B3423376-EBAC-466A-90F7-E0AA8B359EB0}" srcOrd="0" destOrd="0" presId="urn:microsoft.com/office/officeart/2005/8/layout/cycle2"/>
    <dgm:cxn modelId="{A0223269-38EA-45C5-B352-FC6855F54C0A}" type="presOf" srcId="{51FBC592-CA13-411B-A16A-26DD2DEEBE5A}" destId="{D9EC9DB8-C5E5-4AD1-8ADC-059F68AEFCCB}" srcOrd="0" destOrd="0" presId="urn:microsoft.com/office/officeart/2005/8/layout/cycle2"/>
    <dgm:cxn modelId="{7997DEE6-8D53-468D-B3AA-99D6380D6FEC}" type="presOf" srcId="{38028E1D-8953-43AD-95BA-6813D1E8F68B}" destId="{9D19CCBB-C8C8-4B23-AC22-5A18259E8B67}" srcOrd="0" destOrd="0" presId="urn:microsoft.com/office/officeart/2005/8/layout/cycle2"/>
    <dgm:cxn modelId="{FDCE6C1C-60D5-41A3-B69E-E7C4E7A855AB}" srcId="{E4723DA0-E890-4F9C-A389-066052AF1E82}" destId="{B2523B3F-4910-42F5-BCD5-9B6C4A54B19D}" srcOrd="2" destOrd="0" parTransId="{F3DAE389-6245-4DCE-996C-888DBF27E227}" sibTransId="{FB81C997-5C7C-4DDF-B080-E1543F71880E}"/>
    <dgm:cxn modelId="{1F567D3F-11F5-47CA-89C1-36036FD2917C}" type="presOf" srcId="{EC0CD57A-9923-431A-8427-A60C164C9309}" destId="{A43EE1CC-8CDB-4879-B142-306A286D4A18}" srcOrd="0" destOrd="0" presId="urn:microsoft.com/office/officeart/2005/8/layout/cycle2"/>
    <dgm:cxn modelId="{C2C62C46-5AA8-4514-85A7-97385F9514EB}" type="presOf" srcId="{FB81C997-5C7C-4DDF-B080-E1543F71880E}" destId="{FDDC6A8D-7217-4B5D-8416-056C8C4AB660}" srcOrd="1" destOrd="0" presId="urn:microsoft.com/office/officeart/2005/8/layout/cycle2"/>
    <dgm:cxn modelId="{B9A8ADA4-BD9E-4907-B512-BE4372A7B19B}" srcId="{E4723DA0-E890-4F9C-A389-066052AF1E82}" destId="{5DF3D40E-3AD2-45D2-B567-39AAF4FAC62A}" srcOrd="1" destOrd="0" parTransId="{AB65C3E4-0A55-46D8-B8DD-E31DF398E4B1}" sibTransId="{69492537-355B-43BF-A9D3-CEE13E3EE803}"/>
    <dgm:cxn modelId="{E0F88D77-8F11-440A-B8EA-2E5AF99FD978}" type="presParOf" srcId="{504079CB-757E-4189-A757-2B6F854B073E}" destId="{D9EC9DB8-C5E5-4AD1-8ADC-059F68AEFCCB}" srcOrd="0" destOrd="0" presId="urn:microsoft.com/office/officeart/2005/8/layout/cycle2"/>
    <dgm:cxn modelId="{349A9D98-49B6-408A-994D-F615007C1EF7}" type="presParOf" srcId="{504079CB-757E-4189-A757-2B6F854B073E}" destId="{9D19CCBB-C8C8-4B23-AC22-5A18259E8B67}" srcOrd="1" destOrd="0" presId="urn:microsoft.com/office/officeart/2005/8/layout/cycle2"/>
    <dgm:cxn modelId="{642D575B-62C6-40FC-94A5-93006B3D6558}" type="presParOf" srcId="{9D19CCBB-C8C8-4B23-AC22-5A18259E8B67}" destId="{465A587A-DD71-48C2-BC50-4FC1DD4DFF69}" srcOrd="0" destOrd="0" presId="urn:microsoft.com/office/officeart/2005/8/layout/cycle2"/>
    <dgm:cxn modelId="{3A603800-971C-46E4-9785-42E196281730}" type="presParOf" srcId="{504079CB-757E-4189-A757-2B6F854B073E}" destId="{9FBDA7F1-3C53-4201-BE1F-0FDED34B7297}" srcOrd="2" destOrd="0" presId="urn:microsoft.com/office/officeart/2005/8/layout/cycle2"/>
    <dgm:cxn modelId="{2A243EFE-2863-4273-9E8F-5505051C0421}" type="presParOf" srcId="{504079CB-757E-4189-A757-2B6F854B073E}" destId="{02051694-2AE2-442A-B815-A514D44B7AAE}" srcOrd="3" destOrd="0" presId="urn:microsoft.com/office/officeart/2005/8/layout/cycle2"/>
    <dgm:cxn modelId="{43EBC89C-F614-4870-97B8-F15ED9625259}" type="presParOf" srcId="{02051694-2AE2-442A-B815-A514D44B7AAE}" destId="{859B206C-A908-49AF-BB95-9589FFCD2166}" srcOrd="0" destOrd="0" presId="urn:microsoft.com/office/officeart/2005/8/layout/cycle2"/>
    <dgm:cxn modelId="{F5735A24-2336-4918-8F72-9A004AF751D5}" type="presParOf" srcId="{504079CB-757E-4189-A757-2B6F854B073E}" destId="{EBF2DA6A-9DCD-4A77-B717-1DB623032809}" srcOrd="4" destOrd="0" presId="urn:microsoft.com/office/officeart/2005/8/layout/cycle2"/>
    <dgm:cxn modelId="{182A0268-6E64-4C82-B879-005E2683606E}" type="presParOf" srcId="{504079CB-757E-4189-A757-2B6F854B073E}" destId="{4BD7298C-6AA6-4719-81C3-CE931A65E932}" srcOrd="5" destOrd="0" presId="urn:microsoft.com/office/officeart/2005/8/layout/cycle2"/>
    <dgm:cxn modelId="{2A06DFBB-8A0F-477E-9CC8-3DE3B9D7DB6B}" type="presParOf" srcId="{4BD7298C-6AA6-4719-81C3-CE931A65E932}" destId="{FDDC6A8D-7217-4B5D-8416-056C8C4AB660}" srcOrd="0" destOrd="0" presId="urn:microsoft.com/office/officeart/2005/8/layout/cycle2"/>
    <dgm:cxn modelId="{8180C389-D591-4164-BB18-62D869A328F1}" type="presParOf" srcId="{504079CB-757E-4189-A757-2B6F854B073E}" destId="{10C19B84-A57E-4E1E-90FF-3039D3DADD66}" srcOrd="6" destOrd="0" presId="urn:microsoft.com/office/officeart/2005/8/layout/cycle2"/>
    <dgm:cxn modelId="{0DA64AA9-9BBA-4FAB-8DD8-623C0C3E9378}" type="presParOf" srcId="{504079CB-757E-4189-A757-2B6F854B073E}" destId="{A43EE1CC-8CDB-4879-B142-306A286D4A18}" srcOrd="7" destOrd="0" presId="urn:microsoft.com/office/officeart/2005/8/layout/cycle2"/>
    <dgm:cxn modelId="{8FEE276F-10A4-48C7-8756-96DEDF270EBF}" type="presParOf" srcId="{A43EE1CC-8CDB-4879-B142-306A286D4A18}" destId="{9482E062-FE48-4653-B6BA-F9EA4430D3B9}" srcOrd="0" destOrd="0" presId="urn:microsoft.com/office/officeart/2005/8/layout/cycle2"/>
    <dgm:cxn modelId="{1F805E3F-9AD1-4D6F-8A0E-ED4DFF33C250}" type="presParOf" srcId="{504079CB-757E-4189-A757-2B6F854B073E}" destId="{B3423376-EBAC-466A-90F7-E0AA8B359EB0}" srcOrd="8" destOrd="0" presId="urn:microsoft.com/office/officeart/2005/8/layout/cycle2"/>
    <dgm:cxn modelId="{5800CAA7-4802-4C7C-A04F-78D585D2218B}" type="presParOf" srcId="{504079CB-757E-4189-A757-2B6F854B073E}" destId="{F74AB101-6A7B-4E8D-944F-D1ABFB39EC45}" srcOrd="9" destOrd="0" presId="urn:microsoft.com/office/officeart/2005/8/layout/cycle2"/>
    <dgm:cxn modelId="{7C1F7B11-5A0C-498B-8EBA-E47305D4C619}" type="presParOf" srcId="{F74AB101-6A7B-4E8D-944F-D1ABFB39EC45}" destId="{91275A62-142D-4E8B-BF0E-EF72387753B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C9DB8-C5E5-4AD1-8ADC-059F68AEFCCB}">
      <dsp:nvSpPr>
        <dsp:cNvPr id="0" name=""/>
        <dsp:cNvSpPr/>
      </dsp:nvSpPr>
      <dsp:spPr>
        <a:xfrm>
          <a:off x="2084354" y="-11320"/>
          <a:ext cx="1869275" cy="11824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Assess</a:t>
          </a:r>
          <a:r>
            <a:rPr lang="en-US" sz="1600" kern="1200" baseline="0" dirty="0" smtClean="0"/>
            <a:t> Needs</a:t>
          </a:r>
          <a:endParaRPr lang="en-US" sz="1600" kern="1200" dirty="0"/>
        </a:p>
      </dsp:txBody>
      <dsp:txXfrm>
        <a:off x="2358103" y="161846"/>
        <a:ext cx="1321777" cy="836117"/>
      </dsp:txXfrm>
    </dsp:sp>
    <dsp:sp modelId="{9D19CCBB-C8C8-4B23-AC22-5A18259E8B67}">
      <dsp:nvSpPr>
        <dsp:cNvPr id="0" name=""/>
        <dsp:cNvSpPr/>
      </dsp:nvSpPr>
      <dsp:spPr>
        <a:xfrm rot="2160000">
          <a:off x="3614920" y="898510"/>
          <a:ext cx="234473" cy="399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621637" y="957652"/>
        <a:ext cx="164131" cy="239446"/>
      </dsp:txXfrm>
    </dsp:sp>
    <dsp:sp modelId="{9FBDA7F1-3C53-4201-BE1F-0FDED34B7297}">
      <dsp:nvSpPr>
        <dsp:cNvPr id="0" name=""/>
        <dsp:cNvSpPr/>
      </dsp:nvSpPr>
      <dsp:spPr>
        <a:xfrm>
          <a:off x="3509399" y="1031543"/>
          <a:ext cx="1889944" cy="1182449"/>
        </a:xfrm>
        <a:prstGeom prst="ellipse">
          <a:avLst/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Coordinate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Whole-Child Supports</a:t>
          </a:r>
          <a:endParaRPr lang="en-US" sz="1600" kern="1200" dirty="0"/>
        </a:p>
      </dsp:txBody>
      <dsp:txXfrm>
        <a:off x="3786175" y="1204709"/>
        <a:ext cx="1336392" cy="836117"/>
      </dsp:txXfrm>
    </dsp:sp>
    <dsp:sp modelId="{02051694-2AE2-442A-B815-A514D44B7AAE}">
      <dsp:nvSpPr>
        <dsp:cNvPr id="0" name=""/>
        <dsp:cNvSpPr/>
      </dsp:nvSpPr>
      <dsp:spPr>
        <a:xfrm rot="5915272">
          <a:off x="4116804" y="2246980"/>
          <a:ext cx="426331" cy="399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41071"/>
            <a:satOff val="3550"/>
            <a:lumOff val="32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185604" y="2267605"/>
        <a:ext cx="306608" cy="239446"/>
      </dsp:txXfrm>
    </dsp:sp>
    <dsp:sp modelId="{EBF2DA6A-9DCD-4A77-B717-1DB623032809}">
      <dsp:nvSpPr>
        <dsp:cNvPr id="0" name=""/>
        <dsp:cNvSpPr/>
      </dsp:nvSpPr>
      <dsp:spPr>
        <a:xfrm>
          <a:off x="3212121" y="2693486"/>
          <a:ext cx="1974844" cy="1233342"/>
        </a:xfrm>
        <a:prstGeom prst="ellipse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Partnerships</a:t>
          </a:r>
          <a:endParaRPr lang="en-US" sz="1600" kern="1200" dirty="0"/>
        </a:p>
      </dsp:txBody>
      <dsp:txXfrm>
        <a:off x="3501330" y="2874105"/>
        <a:ext cx="1396426" cy="872104"/>
      </dsp:txXfrm>
    </dsp:sp>
    <dsp:sp modelId="{4BD7298C-6AA6-4719-81C3-CE931A65E932}">
      <dsp:nvSpPr>
        <dsp:cNvPr id="0" name=""/>
        <dsp:cNvSpPr/>
      </dsp:nvSpPr>
      <dsp:spPr>
        <a:xfrm rot="10833649">
          <a:off x="2741679" y="3065562"/>
          <a:ext cx="377872" cy="399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2855038" y="3145932"/>
        <a:ext cx="264510" cy="239446"/>
      </dsp:txXfrm>
    </dsp:sp>
    <dsp:sp modelId="{10C19B84-A57E-4E1E-90FF-3039D3DADD66}">
      <dsp:nvSpPr>
        <dsp:cNvPr id="0" name=""/>
        <dsp:cNvSpPr/>
      </dsp:nvSpPr>
      <dsp:spPr>
        <a:xfrm>
          <a:off x="1002325" y="2696306"/>
          <a:ext cx="1771463" cy="1182449"/>
        </a:xfrm>
        <a:prstGeom prst="ellipse">
          <a:avLst/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 smtClean="0"/>
            <a:t>Integrate within Schools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1261750" y="2869472"/>
        <a:ext cx="1252613" cy="836117"/>
      </dsp:txXfrm>
    </dsp:sp>
    <dsp:sp modelId="{A43EE1CC-8CDB-4879-B142-306A286D4A18}">
      <dsp:nvSpPr>
        <dsp:cNvPr id="0" name=""/>
        <dsp:cNvSpPr/>
      </dsp:nvSpPr>
      <dsp:spPr>
        <a:xfrm rot="15578194">
          <a:off x="1540307" y="2263255"/>
          <a:ext cx="393851" cy="399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223214"/>
            <a:satOff val="10650"/>
            <a:lumOff val="98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1610012" y="2401184"/>
        <a:ext cx="275696" cy="239446"/>
      </dsp:txXfrm>
    </dsp:sp>
    <dsp:sp modelId="{B3423376-EBAC-466A-90F7-E0AA8B359EB0}">
      <dsp:nvSpPr>
        <dsp:cNvPr id="0" name=""/>
        <dsp:cNvSpPr/>
      </dsp:nvSpPr>
      <dsp:spPr>
        <a:xfrm>
          <a:off x="632179" y="1031543"/>
          <a:ext cx="1902868" cy="1182449"/>
        </a:xfrm>
        <a:prstGeom prst="ellips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Track Progress</a:t>
          </a:r>
          <a:endParaRPr lang="en-US" sz="1600" kern="1200" dirty="0"/>
        </a:p>
      </dsp:txBody>
      <dsp:txXfrm>
        <a:off x="910848" y="1204709"/>
        <a:ext cx="1345530" cy="836117"/>
      </dsp:txXfrm>
    </dsp:sp>
    <dsp:sp modelId="{F74AB101-6A7B-4E8D-944F-D1ABFB39EC45}">
      <dsp:nvSpPr>
        <dsp:cNvPr id="0" name=""/>
        <dsp:cNvSpPr/>
      </dsp:nvSpPr>
      <dsp:spPr>
        <a:xfrm rot="19440000">
          <a:off x="2188318" y="902311"/>
          <a:ext cx="224555" cy="3990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194751" y="1001924"/>
        <a:ext cx="157189" cy="239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7F0E2C-902F-4ACC-AB84-085CF15930BE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885C7C-FE1F-43E4-BA2C-CFB952146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2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0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55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23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86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01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4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6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66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46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45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9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12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045A8-555E-4D12-ABC6-7DF0415E150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9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9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4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0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55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73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C7C-FE1F-43E4-BA2C-CFB9521460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3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256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1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5628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8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6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2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2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1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3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9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458F-1AC9-4197-A59D-3A910BD8CF5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2A76EB-E26B-44EA-9917-DF6EF0013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3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.wa.us/WorkGroups/SELB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eg.wa.gov/JointCommittees/CMH/Documents/CMH_FinalReport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k12.wa.us/CompassionateSchools/HeartofLearning.aspx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819400"/>
            <a:ext cx="5826719" cy="1524000"/>
          </a:xfrm>
        </p:spPr>
        <p:txBody>
          <a:bodyPr/>
          <a:lstStyle/>
          <a:p>
            <a:r>
              <a:rPr lang="en-US" sz="4400" dirty="0" smtClean="0"/>
              <a:t>How K-12 Schools </a:t>
            </a:r>
            <a:r>
              <a:rPr lang="en-US" sz="4400" smtClean="0"/>
              <a:t>Are  Looking </a:t>
            </a:r>
            <a:r>
              <a:rPr lang="en-US" sz="4400" dirty="0" smtClean="0"/>
              <a:t>More Like </a:t>
            </a:r>
            <a:br>
              <a:rPr lang="en-US" sz="4400" dirty="0" smtClean="0"/>
            </a:br>
            <a:r>
              <a:rPr lang="en-US" sz="4400" dirty="0" smtClean="0"/>
              <a:t>Head Start &amp; ECEAP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7848599" cy="1600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pPr algn="ctr"/>
            <a:r>
              <a:rPr lang="en-US" sz="2600" dirty="0" smtClean="0"/>
              <a:t>Dr. Mona M. Johnson, CDP</a:t>
            </a:r>
          </a:p>
          <a:p>
            <a:pPr algn="ctr"/>
            <a:r>
              <a:rPr lang="en-US" sz="2600" dirty="0" smtClean="0"/>
              <a:t>Director, Student Support</a:t>
            </a:r>
          </a:p>
          <a:p>
            <a:pPr algn="ctr"/>
            <a:r>
              <a:rPr lang="en-US" sz="2600" dirty="0" smtClean="0"/>
              <a:t>Office of Superintendent of Public Instruction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504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Emotional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47800"/>
            <a:ext cx="6705601" cy="48006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Social and emotional learning (SEL) enhances students’ capacity to integrate skills, attitudes, and behaviors to deal effectively and ethically with daily tasks and challenges. 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are </a:t>
            </a:r>
            <a:r>
              <a:rPr lang="en-US" sz="2400" u="sng" dirty="0"/>
              <a:t>five core competencies </a:t>
            </a:r>
            <a:r>
              <a:rPr lang="en-US" sz="2400" dirty="0"/>
              <a:t>that can be taught in many ways across many </a:t>
            </a:r>
            <a:r>
              <a:rPr lang="en-US" sz="2400" dirty="0" smtClean="0"/>
              <a:t>settings:</a:t>
            </a:r>
          </a:p>
          <a:p>
            <a:pPr lvl="1"/>
            <a:r>
              <a:rPr lang="en-US" sz="2400" dirty="0" smtClean="0"/>
              <a:t>Self-Awareness</a:t>
            </a:r>
          </a:p>
          <a:p>
            <a:pPr lvl="1"/>
            <a:r>
              <a:rPr lang="en-US" sz="2400" dirty="0" smtClean="0"/>
              <a:t>Self-Management</a:t>
            </a:r>
          </a:p>
          <a:p>
            <a:pPr lvl="1"/>
            <a:r>
              <a:rPr lang="en-US" sz="2400" dirty="0" smtClean="0"/>
              <a:t>Social Awareness</a:t>
            </a:r>
          </a:p>
          <a:p>
            <a:pPr lvl="1"/>
            <a:r>
              <a:rPr lang="en-US" sz="2400" dirty="0" smtClean="0"/>
              <a:t>Relationship Skills </a:t>
            </a:r>
          </a:p>
          <a:p>
            <a:pPr lvl="1"/>
            <a:r>
              <a:rPr lang="en-US" sz="2400" dirty="0" smtClean="0"/>
              <a:t>Responsible Decision Making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80862" y="6096000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Adapted from: </a:t>
            </a:r>
          </a:p>
          <a:p>
            <a:r>
              <a:rPr lang="en-US" sz="1600" dirty="0" smtClean="0"/>
              <a:t>http</a:t>
            </a:r>
            <a:r>
              <a:rPr lang="en-US" sz="1600" dirty="0"/>
              <a:t>://www.casel.org/core-competencies/</a:t>
            </a:r>
          </a:p>
        </p:txBody>
      </p:sp>
    </p:spTree>
    <p:extLst>
      <p:ext uri="{BB962C8B-B14F-4D97-AF65-F5344CB8AC3E}">
        <p14:creationId xmlns:p14="http://schemas.microsoft.com/office/powerpoint/2010/main" val="1438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4727"/>
            <a:ext cx="5715000" cy="46939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Emotional Learning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74548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Adapted from: </a:t>
            </a:r>
          </a:p>
          <a:p>
            <a:r>
              <a:rPr lang="en-US" dirty="0" smtClean="0"/>
              <a:t>http</a:t>
            </a:r>
            <a:r>
              <a:rPr lang="en-US" dirty="0"/>
              <a:t>://www.casel.org/what-is-sel/</a:t>
            </a:r>
          </a:p>
        </p:txBody>
      </p:sp>
    </p:spTree>
    <p:extLst>
      <p:ext uri="{BB962C8B-B14F-4D97-AF65-F5344CB8AC3E}">
        <p14:creationId xmlns:p14="http://schemas.microsoft.com/office/powerpoint/2010/main" val="15380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553201" cy="1219200"/>
          </a:xfrm>
        </p:spPr>
        <p:txBody>
          <a:bodyPr/>
          <a:lstStyle/>
          <a:p>
            <a:r>
              <a:rPr lang="en-US" dirty="0" smtClean="0"/>
              <a:t>OSPI’s Social Emotional Learning (SEL) Work To Date: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6781802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SEL </a:t>
            </a:r>
            <a:r>
              <a:rPr lang="en-US" b="1" dirty="0"/>
              <a:t>Benchmarks Workgroup </a:t>
            </a:r>
            <a:r>
              <a:rPr lang="en-US" dirty="0"/>
              <a:t>– </a:t>
            </a:r>
            <a:r>
              <a:rPr lang="en-US" dirty="0" smtClean="0"/>
              <a:t>ESSB </a:t>
            </a:r>
            <a:r>
              <a:rPr lang="en-US" dirty="0"/>
              <a:t>6052 Sec 501 (34) workgroup submitted its recommendations to </a:t>
            </a:r>
            <a:r>
              <a:rPr lang="en-US" dirty="0" smtClean="0"/>
              <a:t>the </a:t>
            </a:r>
            <a:r>
              <a:rPr lang="en-US" dirty="0"/>
              <a:t>legislature, and the office of the governor on October 1, 2016. </a:t>
            </a:r>
            <a:r>
              <a:rPr lang="en-US" dirty="0" smtClean="0"/>
              <a:t>Full report available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www.k12.wa.us/WorkGroups/SELB.aspx</a:t>
            </a:r>
            <a:r>
              <a:rPr lang="en-US" dirty="0" smtClean="0"/>
              <a:t>  </a:t>
            </a:r>
          </a:p>
          <a:p>
            <a:r>
              <a:rPr lang="en-US" b="1" dirty="0" smtClean="0"/>
              <a:t>Collaborative for Academic, Social, Emotional Learning</a:t>
            </a:r>
            <a:r>
              <a:rPr lang="en-US" dirty="0" smtClean="0"/>
              <a:t> States </a:t>
            </a:r>
            <a:r>
              <a:rPr lang="en-US" dirty="0"/>
              <a:t>Initiative </a:t>
            </a:r>
            <a:r>
              <a:rPr lang="en-US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Partnering </a:t>
            </a:r>
            <a:r>
              <a:rPr lang="en-US" dirty="0"/>
              <a:t>with other states to </a:t>
            </a:r>
            <a:r>
              <a:rPr lang="en-US" dirty="0" smtClean="0"/>
              <a:t>develop</a:t>
            </a:r>
            <a:r>
              <a:rPr lang="en-US" dirty="0"/>
              <a:t>, and/or improve policies, guidelines, or standards to </a:t>
            </a:r>
            <a:r>
              <a:rPr lang="en-US" dirty="0" smtClean="0"/>
              <a:t>create </a:t>
            </a:r>
            <a:r>
              <a:rPr lang="en-US" dirty="0"/>
              <a:t>conditions </a:t>
            </a:r>
            <a:r>
              <a:rPr lang="en-US" dirty="0" smtClean="0"/>
              <a:t>to support </a:t>
            </a:r>
            <a:r>
              <a:rPr lang="en-US" dirty="0"/>
              <a:t>statewide implementation of SEL in preschool through high school. </a:t>
            </a:r>
            <a:endParaRPr lang="en-US" dirty="0" smtClean="0"/>
          </a:p>
          <a:p>
            <a:r>
              <a:rPr lang="en-US" b="1" dirty="0" smtClean="0"/>
              <a:t>SEL </a:t>
            </a:r>
            <a:r>
              <a:rPr lang="en-US" b="1" dirty="0"/>
              <a:t>Online Educator Module </a:t>
            </a:r>
            <a:r>
              <a:rPr lang="en-US" dirty="0" smtClean="0"/>
              <a:t>– ESB </a:t>
            </a:r>
            <a:r>
              <a:rPr lang="en-US" dirty="0"/>
              <a:t>6620, Sec. 4 to create an online training module for educators, administrators and other school </a:t>
            </a:r>
            <a:r>
              <a:rPr lang="en-US" dirty="0" smtClean="0"/>
              <a:t>staff. </a:t>
            </a:r>
            <a:r>
              <a:rPr lang="en-US" dirty="0"/>
              <a:t>M</a:t>
            </a:r>
            <a:r>
              <a:rPr lang="en-US" dirty="0" smtClean="0"/>
              <a:t>ust </a:t>
            </a:r>
            <a:r>
              <a:rPr lang="en-US" dirty="0"/>
              <a:t>be completed by September </a:t>
            </a:r>
            <a:r>
              <a:rPr lang="en-US" dirty="0" smtClean="0"/>
              <a:t>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180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Children’s Mental Health: </a:t>
            </a:r>
            <a:br>
              <a:rPr lang="en-US" dirty="0" smtClean="0"/>
            </a:br>
            <a:r>
              <a:rPr lang="en-US" dirty="0" smtClean="0"/>
              <a:t>A Snap Shot of Current Conditions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600200"/>
            <a:ext cx="6400800" cy="475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762000"/>
            <a:ext cx="6347713" cy="1219200"/>
          </a:xfrm>
        </p:spPr>
        <p:txBody>
          <a:bodyPr/>
          <a:lstStyle/>
          <a:p>
            <a:r>
              <a:rPr lang="en-US" dirty="0" smtClean="0"/>
              <a:t>Connection Between Mental Health &amp; </a:t>
            </a:r>
            <a:r>
              <a:rPr lang="en-US" dirty="0"/>
              <a:t>S</a:t>
            </a:r>
            <a:r>
              <a:rPr lang="en-US" dirty="0" smtClean="0"/>
              <a:t>chool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209800"/>
            <a:ext cx="6347714" cy="4114800"/>
          </a:xfrm>
        </p:spPr>
        <p:txBody>
          <a:bodyPr>
            <a:normAutofit/>
          </a:bodyPr>
          <a:lstStyle/>
          <a:p>
            <a:r>
              <a:rPr lang="en-US" sz="2800" dirty="0"/>
              <a:t>Youth with behavioral health needs were less likely to graduate from and more likely to drop out of high </a:t>
            </a:r>
            <a:r>
              <a:rPr lang="en-US" sz="2800" dirty="0" smtClean="0"/>
              <a:t>school. </a:t>
            </a:r>
            <a:endParaRPr lang="en-US" sz="2800" dirty="0"/>
          </a:p>
          <a:p>
            <a:r>
              <a:rPr lang="en-US" sz="2800" dirty="0"/>
              <a:t>Youth with co-occurring needs were the least likely to graduate on time (12%) and most likely to drop out (80</a:t>
            </a:r>
            <a:r>
              <a:rPr lang="en-US" sz="2800" dirty="0" smtClean="0"/>
              <a:t>%).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5801959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Data taken from DSHS 2013 Report: Invest in Success for Youth www.dshs.wa.gov/sesa/rda/research-reports/behavioral-health-needs-and-school-success </a:t>
            </a:r>
          </a:p>
        </p:txBody>
      </p:sp>
    </p:spTree>
    <p:extLst>
      <p:ext uri="{BB962C8B-B14F-4D97-AF65-F5344CB8AC3E}">
        <p14:creationId xmlns:p14="http://schemas.microsoft.com/office/powerpoint/2010/main" val="213346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Children’s Mental Health</a:t>
            </a:r>
            <a:br>
              <a:rPr lang="en-US" dirty="0" smtClean="0"/>
            </a:br>
            <a:r>
              <a:rPr lang="en-US" dirty="0" smtClean="0"/>
              <a:t>Work Group &amp;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6576312" cy="4038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Per E2SHB 2439 (2016) </a:t>
            </a:r>
          </a:p>
          <a:p>
            <a:r>
              <a:rPr lang="en-US" sz="2400" dirty="0" smtClean="0"/>
              <a:t>Focused on: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ncreasing access to mental health services for children and youth</a:t>
            </a:r>
          </a:p>
          <a:p>
            <a:pPr lvl="1"/>
            <a:r>
              <a:rPr lang="en-US" sz="2000" dirty="0" smtClean="0"/>
              <a:t>Identifying barriers to mental health services for children and youth</a:t>
            </a:r>
          </a:p>
          <a:p>
            <a:pPr lvl="1"/>
            <a:r>
              <a:rPr lang="en-US" sz="2000" dirty="0" smtClean="0"/>
              <a:t>Advising the Legislature on statewide services for children and youth</a:t>
            </a:r>
          </a:p>
          <a:p>
            <a:pPr lvl="1"/>
            <a:r>
              <a:rPr lang="en-US" sz="2000" dirty="0" smtClean="0"/>
              <a:t>Full report available </a:t>
            </a:r>
            <a:r>
              <a:rPr lang="en-US" sz="2000" dirty="0"/>
              <a:t>at: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leg.wa.gov/JointCommittees/CMH/Documents/CMH_FinalReport.pdf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5231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1295400"/>
          </a:xfrm>
        </p:spPr>
        <p:txBody>
          <a:bodyPr>
            <a:noAutofit/>
          </a:bodyPr>
          <a:lstStyle/>
          <a:p>
            <a:r>
              <a:rPr lang="en-US" dirty="0"/>
              <a:t>Child Care and Education Team: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828800"/>
            <a:ext cx="7010401" cy="4572000"/>
          </a:xfrm>
        </p:spPr>
        <p:txBody>
          <a:bodyPr>
            <a:normAutofit/>
          </a:bodyPr>
          <a:lstStyle/>
          <a:p>
            <a:r>
              <a:rPr lang="en-US" sz="2000" dirty="0"/>
              <a:t>Improve mental health delivery in </a:t>
            </a:r>
            <a:r>
              <a:rPr lang="en-US" sz="2000" dirty="0" smtClean="0"/>
              <a:t>schools. </a:t>
            </a:r>
          </a:p>
          <a:p>
            <a:r>
              <a:rPr lang="en-US" sz="2000" dirty="0"/>
              <a:t>Reinstate and expand child care mental health </a:t>
            </a:r>
            <a:r>
              <a:rPr lang="en-US" sz="2000" dirty="0" smtClean="0"/>
              <a:t>consultation.</a:t>
            </a:r>
            <a:endParaRPr lang="en-US" sz="2000" dirty="0"/>
          </a:p>
          <a:p>
            <a:r>
              <a:rPr lang="en-US" sz="2000" dirty="0"/>
              <a:t>Provide stable child care services for highest need children for at least one full year. </a:t>
            </a:r>
          </a:p>
          <a:p>
            <a:r>
              <a:rPr lang="en-US" sz="2000" dirty="0"/>
              <a:t>Secure additional </a:t>
            </a:r>
            <a:r>
              <a:rPr lang="en-US" sz="2000" dirty="0" smtClean="0"/>
              <a:t>training </a:t>
            </a:r>
            <a:r>
              <a:rPr lang="en-US" sz="2000" dirty="0"/>
              <a:t>and coaching for early learning through k12 providers, educators, administrators and parents.</a:t>
            </a:r>
          </a:p>
          <a:p>
            <a:r>
              <a:rPr lang="en-US" sz="2000" dirty="0"/>
              <a:t>Support implementation of </a:t>
            </a:r>
            <a:r>
              <a:rPr lang="en-US" sz="2000" dirty="0" smtClean="0"/>
              <a:t>K-12 </a:t>
            </a:r>
            <a:r>
              <a:rPr lang="en-US" sz="2000" dirty="0"/>
              <a:t>social emotional learning standards/competencies to compliment the early learning SEL standards currently in existence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136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Educator &amp; Provider Resilience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09600" y="1930400"/>
            <a:ext cx="3657600" cy="4470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capacity to rise above adversity and to forge lasting strengths in the struggle. It is the means by which children/adults can rebound from hardship and emerge as strong, healthy individuals, able to lead gratifying lives, albeit with some scars to show for their experiences.                   </a:t>
            </a:r>
            <a:r>
              <a:rPr lang="en-US" dirty="0" smtClean="0"/>
              <a:t>		-Stephen </a:t>
            </a:r>
            <a:r>
              <a:rPr lang="en-US" dirty="0"/>
              <a:t>and Sybil </a:t>
            </a:r>
            <a:r>
              <a:rPr lang="en-US" dirty="0" err="1"/>
              <a:t>Wolin</a:t>
            </a:r>
            <a:endParaRPr lang="en-US" dirty="0"/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209800"/>
            <a:ext cx="3089275" cy="35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2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2031" y="287339"/>
            <a:ext cx="8721969" cy="924047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Heart of Learning &amp; Teaching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846263"/>
            <a:ext cx="7543800" cy="3616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6" y="1211386"/>
            <a:ext cx="3402484" cy="3965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316" y="5333482"/>
            <a:ext cx="519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ree download available at </a:t>
            </a:r>
          </a:p>
          <a:p>
            <a:pPr algn="ctr"/>
            <a:r>
              <a:rPr lang="en-US" dirty="0" smtClean="0">
                <a:hlinkClick r:id="rId4"/>
              </a:rPr>
              <a:t>www.k12.wa.us/CompassionateSchools/HeartofLearning.aspx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543" y="1484321"/>
            <a:ext cx="3360657" cy="35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Stress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6934200" cy="4430494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Eustress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smtClean="0"/>
              <a:t>Moderate psychological </a:t>
            </a:r>
            <a:r>
              <a:rPr lang="en-US" sz="2000" dirty="0"/>
              <a:t>stress </a:t>
            </a:r>
            <a:r>
              <a:rPr lang="en-US" sz="2000" dirty="0" smtClean="0"/>
              <a:t>that is beneficial</a:t>
            </a:r>
            <a:endParaRPr lang="en-US" sz="2000" dirty="0"/>
          </a:p>
          <a:p>
            <a:r>
              <a:rPr lang="en-US" sz="2000" b="1" dirty="0" smtClean="0"/>
              <a:t>Compassion Stress - </a:t>
            </a:r>
            <a:r>
              <a:rPr lang="en-US" sz="2000" dirty="0"/>
              <a:t>S</a:t>
            </a:r>
            <a:r>
              <a:rPr lang="en-US" sz="2000" dirty="0" smtClean="0"/>
              <a:t>tress resulting from wanting to help a suffering or traumatized person</a:t>
            </a:r>
          </a:p>
          <a:p>
            <a:r>
              <a:rPr lang="en-US" sz="2000" b="1" dirty="0" smtClean="0"/>
              <a:t>Compassion Fatigue </a:t>
            </a:r>
            <a:r>
              <a:rPr lang="en-US" sz="2000" dirty="0"/>
              <a:t> </a:t>
            </a:r>
            <a:r>
              <a:rPr lang="en-US" sz="2000" dirty="0" smtClean="0"/>
              <a:t>- A state of exhaustion and dysfunction from prolonged exposure to compassion stress. (Figley, 1993)                                                                                  “The weariness that comes from caring.” (Johnson, 1997) </a:t>
            </a:r>
          </a:p>
          <a:p>
            <a:r>
              <a:rPr lang="en-US" sz="2000" b="1" dirty="0"/>
              <a:t>Compassion Satisfaction </a:t>
            </a:r>
            <a:r>
              <a:rPr lang="en-US" sz="2000" dirty="0"/>
              <a:t>- A sense of satisfaction with the work; development of personal strengths as a result.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8664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of Superintendent of Public Instruction (OSPI)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6858000" cy="424021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92D050"/>
                </a:solidFill>
              </a:rPr>
              <a:t>Vision: </a:t>
            </a:r>
            <a:r>
              <a:rPr lang="en-US" sz="3000" dirty="0" smtClean="0"/>
              <a:t>Every </a:t>
            </a:r>
            <a:r>
              <a:rPr lang="en-US" sz="3000" dirty="0"/>
              <a:t>student ready for career, college, and life.</a:t>
            </a:r>
          </a:p>
          <a:p>
            <a:endParaRPr lang="en-US" sz="3000" dirty="0"/>
          </a:p>
          <a:p>
            <a:r>
              <a:rPr lang="en-US" sz="3000" dirty="0" smtClean="0">
                <a:solidFill>
                  <a:srgbClr val="92D050"/>
                </a:solidFill>
              </a:rPr>
              <a:t>Mission: </a:t>
            </a:r>
            <a:r>
              <a:rPr lang="en-US" sz="3000" dirty="0"/>
              <a:t>P</a:t>
            </a:r>
            <a:r>
              <a:rPr lang="en-US" sz="3000" dirty="0" smtClean="0"/>
              <a:t>rovide funding, resources, tools, data and technical assistance to ensure students succeed in our public schools, are prepared to access post-secondary training and education, and are equipped to thrive in their careers and lives.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Continuum </a:t>
            </a:r>
            <a:r>
              <a:rPr lang="en-US" b="1" dirty="0" smtClean="0"/>
              <a:t>of Provider Resilience &amp; Self-Care</a:t>
            </a:r>
            <a:endParaRPr lang="en-US" dirty="0"/>
          </a:p>
        </p:txBody>
      </p:sp>
      <p:pic>
        <p:nvPicPr>
          <p:cNvPr id="4" name="Picture 2" descr="C:\Documents and Settings\mona.johnson\Desktop\Gas Gauges\close-up-fuel-gauge_1574R-24711_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079914"/>
            <a:ext cx="22860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304800" y="5226627"/>
            <a:ext cx="7851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Where Are You?</a:t>
            </a:r>
            <a:endParaRPr lang="en-US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2" descr="C:\Documents and Settings\mona.johnson\Desktop\Gas Gauges\bigstockphoto_out_of_gas_202310.jpg"/>
          <p:cNvPicPr>
            <a:picLocks noChangeAspect="1" noChangeArrowheads="1"/>
          </p:cNvPicPr>
          <p:nvPr/>
        </p:nvPicPr>
        <p:blipFill rotWithShape="1">
          <a:blip r:embed="rId4" cstate="print"/>
          <a:srcRect r="11389" b="764"/>
          <a:stretch/>
        </p:blipFill>
        <p:spPr bwMode="auto">
          <a:xfrm>
            <a:off x="4343400" y="2105313"/>
            <a:ext cx="2209800" cy="29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9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6858000" cy="1219200"/>
          </a:xfrm>
        </p:spPr>
        <p:txBody>
          <a:bodyPr>
            <a:normAutofit/>
          </a:bodyPr>
          <a:lstStyle/>
          <a:p>
            <a:r>
              <a:rPr lang="en-US" b="1" dirty="0" smtClean="0"/>
              <a:t>Self-Care: </a:t>
            </a:r>
            <a:br>
              <a:rPr lang="en-US" b="1" dirty="0" smtClean="0"/>
            </a:br>
            <a:r>
              <a:rPr lang="en-US" b="1" dirty="0" smtClean="0"/>
              <a:t>The Path to Resilience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676399"/>
            <a:ext cx="3962400" cy="446360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Physical </a:t>
            </a:r>
          </a:p>
          <a:p>
            <a:r>
              <a:rPr lang="en-US" sz="3200" dirty="0" smtClean="0"/>
              <a:t>Emotional </a:t>
            </a:r>
          </a:p>
          <a:p>
            <a:r>
              <a:rPr lang="en-US" sz="3200" dirty="0" smtClean="0"/>
              <a:t>Intellectual  </a:t>
            </a:r>
          </a:p>
          <a:p>
            <a:r>
              <a:rPr lang="en-US" sz="3200" dirty="0" smtClean="0"/>
              <a:t>Social </a:t>
            </a:r>
          </a:p>
          <a:p>
            <a:r>
              <a:rPr lang="en-US" sz="3200" dirty="0" smtClean="0"/>
              <a:t>Financial </a:t>
            </a:r>
          </a:p>
          <a:p>
            <a:r>
              <a:rPr lang="en-US" sz="3200" dirty="0" smtClean="0"/>
              <a:t>Occupational</a:t>
            </a:r>
          </a:p>
          <a:p>
            <a:r>
              <a:rPr lang="en-US" sz="3200" dirty="0" smtClean="0"/>
              <a:t>Environmental  </a:t>
            </a:r>
          </a:p>
          <a:p>
            <a:r>
              <a:rPr lang="en-US" sz="3200" dirty="0" smtClean="0"/>
              <a:t>Spiritual </a:t>
            </a:r>
            <a:endParaRPr lang="en-US" sz="3200" dirty="0"/>
          </a:p>
        </p:txBody>
      </p:sp>
      <p:pic>
        <p:nvPicPr>
          <p:cNvPr id="1029" name="Picture 5" descr="C:\Users\mona.johnson\AppData\Local\Microsoft\Windows\Temporary Internet Files\Content.IE5\SV8SQM3P\MP9004223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057400"/>
            <a:ext cx="3314700" cy="2971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7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2997" y="2667000"/>
            <a:ext cx="7681913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“Alone we can </a:t>
            </a:r>
            <a:br>
              <a:rPr lang="en-US" sz="4900" b="1" dirty="0" smtClean="0"/>
            </a:br>
            <a:r>
              <a:rPr lang="en-US" sz="4900" b="1" dirty="0" smtClean="0"/>
              <a:t>do so little: together we </a:t>
            </a:r>
            <a:br>
              <a:rPr lang="en-US" sz="4900" b="1" dirty="0" smtClean="0"/>
            </a:br>
            <a:r>
              <a:rPr lang="en-US" sz="4900" b="1" dirty="0" smtClean="0"/>
              <a:t>can do so much” </a:t>
            </a:r>
            <a:endParaRPr lang="en-US" sz="49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30595" y="4876800"/>
            <a:ext cx="5826719" cy="9144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-</a:t>
            </a:r>
            <a:r>
              <a:rPr lang="en-US" sz="2400" dirty="0"/>
              <a:t> </a:t>
            </a:r>
            <a:r>
              <a:rPr lang="en-US" sz="2400" dirty="0" smtClean="0"/>
              <a:t>Helen Keller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01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337005" cy="1786466"/>
          </a:xfrm>
        </p:spPr>
        <p:txBody>
          <a:bodyPr/>
          <a:lstStyle/>
          <a:p>
            <a:pPr algn="ctr"/>
            <a:r>
              <a:rPr lang="en-US" sz="4400" dirty="0" smtClean="0"/>
              <a:t>Thank You &amp; </a:t>
            </a:r>
            <a:br>
              <a:rPr lang="en-US" sz="4400" dirty="0" smtClean="0"/>
            </a:br>
            <a:r>
              <a:rPr lang="en-US" sz="4400" dirty="0" smtClean="0"/>
              <a:t>Keep Taking Good Care!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338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Superintendent Reykdal’s 2017 Priorities: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546600"/>
          </a:xfrm>
        </p:spPr>
        <p:txBody>
          <a:bodyPr/>
          <a:lstStyle/>
          <a:p>
            <a:r>
              <a:rPr lang="en-US" sz="2400" dirty="0"/>
              <a:t>Fully, equitably, and amply fund basic </a:t>
            </a:r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Recommitting </a:t>
            </a:r>
            <a:r>
              <a:rPr lang="en-US" sz="2400" dirty="0"/>
              <a:t>to Career and Technical Education (CTE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Making </a:t>
            </a:r>
            <a:r>
              <a:rPr lang="en-US" sz="2400" dirty="0"/>
              <a:t>our assessments </a:t>
            </a:r>
            <a:r>
              <a:rPr lang="en-US" sz="2400" dirty="0" smtClean="0"/>
              <a:t>meaningful</a:t>
            </a:r>
          </a:p>
          <a:p>
            <a:r>
              <a:rPr lang="en-US" sz="2400" dirty="0" smtClean="0"/>
              <a:t>Reducing </a:t>
            </a:r>
            <a:r>
              <a:rPr lang="en-US" sz="2400" dirty="0"/>
              <a:t>the Opportunity </a:t>
            </a:r>
            <a:r>
              <a:rPr lang="en-US" sz="2400" dirty="0" smtClean="0"/>
              <a:t>Gap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must target state resources beyond formula funds to schools and </a:t>
            </a:r>
            <a:r>
              <a:rPr lang="en-US" sz="2000" u="sng" dirty="0"/>
              <a:t>student populations that need additional support</a:t>
            </a:r>
            <a:r>
              <a:rPr lang="en-US" sz="2000" dirty="0"/>
              <a:t>; and we must use our data systems to identify the disproportionate impacts of our education policies.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3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OSPI’s Student Support Mission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93" y="1737360"/>
            <a:ext cx="6963508" cy="391720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/>
              <a:t>Assist </a:t>
            </a:r>
            <a:r>
              <a:rPr lang="en-US" sz="3600" dirty="0"/>
              <a:t>schools with development of healthy, safe and supportive learning environments that foster </a:t>
            </a:r>
            <a:r>
              <a:rPr lang="en-US" sz="3600" dirty="0" smtClean="0"/>
              <a:t>whole child well-being </a:t>
            </a:r>
            <a:r>
              <a:rPr lang="en-US" sz="3600" dirty="0"/>
              <a:t>and academic success. </a:t>
            </a:r>
            <a:endParaRPr lang="en-US" sz="36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13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Student Support 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Programs &amp; Services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0400"/>
            <a:ext cx="3703320" cy="6908800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21st Century Community Learning Centers </a:t>
            </a:r>
            <a:r>
              <a:rPr lang="en-US" sz="1900" dirty="0" smtClean="0"/>
              <a:t> (Before &amp; After School Programs)</a:t>
            </a:r>
          </a:p>
          <a:p>
            <a:r>
              <a:rPr lang="en-US" sz="1900" dirty="0" smtClean="0"/>
              <a:t>Compassionate Schools (trauma responsive schools)</a:t>
            </a:r>
          </a:p>
          <a:p>
            <a:r>
              <a:rPr lang="en-US" sz="1900" dirty="0" smtClean="0"/>
              <a:t>Foster </a:t>
            </a:r>
            <a:r>
              <a:rPr lang="en-US" sz="1900" dirty="0"/>
              <a:t>Care Education </a:t>
            </a:r>
            <a:endParaRPr lang="en-US" sz="1900" dirty="0" smtClean="0"/>
          </a:p>
          <a:p>
            <a:r>
              <a:rPr lang="en-US" sz="1900" dirty="0" smtClean="0"/>
              <a:t>Health Services &amp; Home Hospital Education Program</a:t>
            </a:r>
          </a:p>
          <a:p>
            <a:r>
              <a:rPr lang="en-US" sz="1900" dirty="0" smtClean="0"/>
              <a:t>Healthiest </a:t>
            </a:r>
            <a:r>
              <a:rPr lang="en-US" sz="1900" dirty="0"/>
              <a:t>Next Generation </a:t>
            </a:r>
          </a:p>
          <a:p>
            <a:r>
              <a:rPr lang="en-US" sz="1900" dirty="0" smtClean="0"/>
              <a:t>Institutional Education </a:t>
            </a:r>
          </a:p>
          <a:p>
            <a:r>
              <a:rPr lang="en-US" sz="1900" dirty="0" smtClean="0"/>
              <a:t>School Immunizations </a:t>
            </a:r>
          </a:p>
          <a:p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981200"/>
            <a:ext cx="3429000" cy="4326465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McKinney–Vento Education for Homeless </a:t>
            </a:r>
            <a:r>
              <a:rPr lang="en-US" sz="1900" dirty="0" smtClean="0"/>
              <a:t>Students</a:t>
            </a:r>
          </a:p>
          <a:p>
            <a:r>
              <a:rPr lang="en-US" sz="1900" dirty="0" smtClean="0"/>
              <a:t>Mental </a:t>
            </a:r>
            <a:r>
              <a:rPr lang="en-US" sz="1900" dirty="0"/>
              <a:t>Health</a:t>
            </a:r>
          </a:p>
          <a:p>
            <a:r>
              <a:rPr lang="en-US" sz="1900" dirty="0" smtClean="0"/>
              <a:t>Safe </a:t>
            </a:r>
            <a:r>
              <a:rPr lang="en-US" sz="1900" dirty="0"/>
              <a:t>Routes to School</a:t>
            </a:r>
          </a:p>
          <a:p>
            <a:r>
              <a:rPr lang="en-US" sz="1900" dirty="0" smtClean="0"/>
              <a:t>School </a:t>
            </a:r>
            <a:r>
              <a:rPr lang="en-US" sz="1900" dirty="0"/>
              <a:t>Health &amp; Wellness</a:t>
            </a:r>
          </a:p>
          <a:p>
            <a:r>
              <a:rPr lang="en-US" sz="1900" dirty="0" smtClean="0"/>
              <a:t>School </a:t>
            </a:r>
            <a:r>
              <a:rPr lang="en-US" sz="1900" dirty="0"/>
              <a:t>Nurse Corps </a:t>
            </a:r>
            <a:endParaRPr lang="en-US" sz="1900" dirty="0" smtClean="0"/>
          </a:p>
          <a:p>
            <a:r>
              <a:rPr lang="en-US" sz="1900" dirty="0"/>
              <a:t>School </a:t>
            </a:r>
            <a:r>
              <a:rPr lang="en-US" sz="1900" dirty="0" smtClean="0"/>
              <a:t>Safety</a:t>
            </a:r>
          </a:p>
          <a:p>
            <a:r>
              <a:rPr lang="en-US" sz="1900" dirty="0"/>
              <a:t>Social Emotional </a:t>
            </a:r>
            <a:r>
              <a:rPr lang="en-US" sz="1900" dirty="0" smtClean="0"/>
              <a:t>Learning</a:t>
            </a:r>
          </a:p>
          <a:p>
            <a:r>
              <a:rPr lang="en-US" sz="1900" dirty="0" smtClean="0"/>
              <a:t>State Homeless Education and Stability </a:t>
            </a:r>
            <a:endParaRPr lang="en-US" sz="1900" dirty="0"/>
          </a:p>
          <a:p>
            <a:r>
              <a:rPr lang="en-US" sz="1900" dirty="0" smtClean="0"/>
              <a:t>Suicide </a:t>
            </a:r>
            <a:r>
              <a:rPr lang="en-US" sz="1900" dirty="0"/>
              <a:t>Prevention SB </a:t>
            </a:r>
            <a:r>
              <a:rPr lang="en-US" sz="1900" dirty="0" smtClean="0"/>
              <a:t>6431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1772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598" y="685800"/>
            <a:ext cx="6781802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Collaboration Across Early Learning &amp; K-12 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826641" y="2819400"/>
            <a:ext cx="6347715" cy="33528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Whole Child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Integrative Work Approach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Social Emotional Learning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Child &amp; Youth Mental Health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Educator/Provider Resilience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50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352425"/>
            <a:ext cx="8604250" cy="1016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Whole School, Whole Child and </a:t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200" dirty="0" smtClean="0">
                <a:solidFill>
                  <a:srgbClr val="92D050"/>
                </a:solidFill>
              </a:rPr>
              <a:t>Whole Community: A </a:t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200" dirty="0" smtClean="0">
                <a:solidFill>
                  <a:srgbClr val="92D050"/>
                </a:solidFill>
              </a:rPr>
              <a:t>Collaborative Approach to </a:t>
            </a:r>
            <a:br>
              <a:rPr lang="en-US" sz="3200" dirty="0" smtClean="0">
                <a:solidFill>
                  <a:srgbClr val="92D050"/>
                </a:solidFill>
              </a:rPr>
            </a:br>
            <a:r>
              <a:rPr lang="en-US" sz="3200" dirty="0" smtClean="0">
                <a:solidFill>
                  <a:srgbClr val="92D050"/>
                </a:solidFill>
              </a:rPr>
              <a:t>Learning &amp; Health </a:t>
            </a:r>
            <a:endParaRPr lang="en-US" sz="3200" dirty="0">
              <a:solidFill>
                <a:srgbClr val="92D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19400" y="1905000"/>
            <a:ext cx="4724400" cy="4605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1" y="5410200"/>
            <a:ext cx="25844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Integrative Work Approach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599" y="1676400"/>
            <a:ext cx="3930748" cy="402166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Adverse Childhood Experiences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Resilience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Brain Science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Trauma Informed Practices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Whole Child Philosophy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Compassionate Practices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Building School &amp; Community Partnerships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191000"/>
            <a:ext cx="2339675" cy="1353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69047"/>
            <a:ext cx="237149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87338"/>
            <a:ext cx="8534400" cy="10334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Integrated Student Supports 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in K-12 Schools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024547694"/>
              </p:ext>
            </p:extLst>
          </p:nvPr>
        </p:nvGraphicFramePr>
        <p:xfrm>
          <a:off x="1588477" y="1570893"/>
          <a:ext cx="6031523" cy="391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" y="5497287"/>
            <a:ext cx="2057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332</TotalTime>
  <Words>897</Words>
  <Application>Microsoft Office PowerPoint</Application>
  <PresentationFormat>On-screen Show (4:3)</PresentationFormat>
  <Paragraphs>140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Facet</vt:lpstr>
      <vt:lpstr>How K-12 Schools Are  Looking More Like  Head Start &amp; ECEAP</vt:lpstr>
      <vt:lpstr>Office of Superintendent of Public Instruction (OSPI)</vt:lpstr>
      <vt:lpstr>Superintendent Reykdal’s 2017 Priorities: </vt:lpstr>
      <vt:lpstr>OSPI’s Student Support Mission </vt:lpstr>
      <vt:lpstr>Student Support  Programs &amp; Services </vt:lpstr>
      <vt:lpstr>Collaboration Across Early Learning &amp; K-12  </vt:lpstr>
      <vt:lpstr>Whole School, Whole Child and  Whole Community: A  Collaborative Approach to  Learning &amp; Health </vt:lpstr>
      <vt:lpstr>Integrative Work Approach</vt:lpstr>
      <vt:lpstr>Integrated Student Supports  in K-12 Schools</vt:lpstr>
      <vt:lpstr>Social Emotional Learning </vt:lpstr>
      <vt:lpstr>Social Emotional Learning </vt:lpstr>
      <vt:lpstr>OSPI’s Social Emotional Learning (SEL) Work To Date:</vt:lpstr>
      <vt:lpstr>Children’s Mental Health:  A Snap Shot of Current Conditions </vt:lpstr>
      <vt:lpstr>Connection Between Mental Health &amp; School Success</vt:lpstr>
      <vt:lpstr>Children’s Mental Health Work Group &amp; Report </vt:lpstr>
      <vt:lpstr>Child Care and Education Team: Recommendations</vt:lpstr>
      <vt:lpstr>Educator &amp; Provider Resilience</vt:lpstr>
      <vt:lpstr>Heart of Learning &amp; Teaching </vt:lpstr>
      <vt:lpstr>Types of Stress</vt:lpstr>
      <vt:lpstr>Continuum of Provider Resilience &amp; Self-Care</vt:lpstr>
      <vt:lpstr>Self-Care:  The Path to Resilience </vt:lpstr>
      <vt:lpstr>   “   “Alone we can  do so little: together we  can do so much” </vt:lpstr>
      <vt:lpstr>Thank You &amp;  Keep Taking Good Care!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Hana</cp:lastModifiedBy>
  <cp:revision>67</cp:revision>
  <cp:lastPrinted>2017-02-08T20:56:47Z</cp:lastPrinted>
  <dcterms:created xsi:type="dcterms:W3CDTF">2017-02-06T21:48:21Z</dcterms:created>
  <dcterms:modified xsi:type="dcterms:W3CDTF">2017-02-22T20:11:56Z</dcterms:modified>
</cp:coreProperties>
</file>