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60" r:id="rId4"/>
    <p:sldId id="261" r:id="rId5"/>
    <p:sldId id="262" r:id="rId6"/>
    <p:sldId id="263" r:id="rId7"/>
    <p:sldId id="264" r:id="rId8"/>
    <p:sldId id="271" r:id="rId9"/>
    <p:sldId id="265" r:id="rId10"/>
    <p:sldId id="270" r:id="rId11"/>
    <p:sldId id="266" r:id="rId12"/>
    <p:sldId id="272" r:id="rId13"/>
    <p:sldId id="278" r:id="rId14"/>
    <p:sldId id="275" r:id="rId15"/>
    <p:sldId id="276" r:id="rId16"/>
    <p:sldId id="274" r:id="rId17"/>
    <p:sldId id="277" r:id="rId18"/>
    <p:sldId id="279" r:id="rId19"/>
    <p:sldId id="280" r:id="rId20"/>
    <p:sldId id="281" r:id="rId21"/>
    <p:sldId id="282" r:id="rId22"/>
    <p:sldId id="283" r:id="rId23"/>
    <p:sldId id="285" r:id="rId24"/>
    <p:sldId id="286" r:id="rId25"/>
    <p:sldId id="287" r:id="rId26"/>
    <p:sldId id="288" r:id="rId27"/>
    <p:sldId id="289" r:id="rId28"/>
    <p:sldId id="267" r:id="rId29"/>
    <p:sldId id="26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47474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867" autoAdjust="0"/>
  </p:normalViewPr>
  <p:slideViewPr>
    <p:cSldViewPr>
      <p:cViewPr varScale="1">
        <p:scale>
          <a:sx n="66" d="100"/>
          <a:sy n="66" d="100"/>
        </p:scale>
        <p:origin x="20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6725"/>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5" tIns="45712" rIns="91425" bIns="45712" rtlCol="0"/>
          <a:lstStyle>
            <a:lvl1pPr algn="r">
              <a:defRPr sz="1200"/>
            </a:lvl1pPr>
          </a:lstStyle>
          <a:p>
            <a:fld id="{E8DE56FC-BC62-4F05-8734-63E23B80C413}" type="datetimeFigureOut">
              <a:rPr lang="en-US" smtClean="0"/>
              <a:t>3/21/2016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6725"/>
          </a:xfrm>
          <a:prstGeom prst="rect">
            <a:avLst/>
          </a:prstGeom>
        </p:spPr>
        <p:txBody>
          <a:bodyPr vert="horz" lIns="91425" tIns="45712" rIns="91425" bIns="45712" rtlCol="0" anchor="b"/>
          <a:lstStyle>
            <a:lvl1pPr algn="r">
              <a:defRPr sz="1200"/>
            </a:lvl1pPr>
          </a:lstStyle>
          <a:p>
            <a:fld id="{D4D40BAF-EDA9-4045-92FE-98E2D21E6FF5}" type="slidenum">
              <a:rPr lang="en-US" smtClean="0"/>
              <a:t>‹#›</a:t>
            </a:fld>
            <a:endParaRPr lang="en-US"/>
          </a:p>
        </p:txBody>
      </p:sp>
    </p:spTree>
    <p:extLst>
      <p:ext uri="{BB962C8B-B14F-4D97-AF65-F5344CB8AC3E}">
        <p14:creationId xmlns:p14="http://schemas.microsoft.com/office/powerpoint/2010/main" val="187876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51" tIns="46575" rIns="93151" bIns="46575"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1" tIns="46575" rIns="93151" bIns="46575" rtlCol="0"/>
          <a:lstStyle>
            <a:lvl1pPr algn="r">
              <a:defRPr sz="1200"/>
            </a:lvl1pPr>
          </a:lstStyle>
          <a:p>
            <a:fld id="{D083119C-40A4-4504-9479-B039C39F3EF4}"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1" tIns="46575" rIns="93151" bIns="4657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1" tIns="46575" rIns="93151" bIns="465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6"/>
            <a:ext cx="3037840" cy="464820"/>
          </a:xfrm>
          <a:prstGeom prst="rect">
            <a:avLst/>
          </a:prstGeom>
        </p:spPr>
        <p:txBody>
          <a:bodyPr vert="horz" lIns="93151" tIns="46575" rIns="93151" bIns="4657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51" tIns="46575" rIns="93151" bIns="46575" rtlCol="0" anchor="b"/>
          <a:lstStyle>
            <a:lvl1pPr algn="r">
              <a:defRPr sz="1200"/>
            </a:lvl1pPr>
          </a:lstStyle>
          <a:p>
            <a:fld id="{4FCCA906-69AD-4681-8311-D0865DD30C7C}" type="slidenum">
              <a:rPr lang="en-US" smtClean="0"/>
              <a:t>‹#›</a:t>
            </a:fld>
            <a:endParaRPr lang="en-US"/>
          </a:p>
        </p:txBody>
      </p:sp>
    </p:spTree>
    <p:extLst>
      <p:ext uri="{BB962C8B-B14F-4D97-AF65-F5344CB8AC3E}">
        <p14:creationId xmlns:p14="http://schemas.microsoft.com/office/powerpoint/2010/main" val="18145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a:t>
            </a:r>
            <a:r>
              <a:rPr lang="en-US" baseline="0" dirty="0" smtClean="0"/>
              <a:t> is Stacy Gillett and I am the Executive Director of The Arc of King County.  The Arc is an advocacy organization for people with intellectual and developmental disabilities.  </a:t>
            </a:r>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1</a:t>
            </a:fld>
            <a:endParaRPr lang="en-US"/>
          </a:p>
        </p:txBody>
      </p:sp>
    </p:spTree>
    <p:extLst>
      <p:ext uri="{BB962C8B-B14F-4D97-AF65-F5344CB8AC3E}">
        <p14:creationId xmlns:p14="http://schemas.microsoft.com/office/powerpoint/2010/main" val="317941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smtClean="0"/>
              <a:t>The Arc works closely with Special Needs PTSAs, public schools, the Father’s Network, multicultural</a:t>
            </a:r>
            <a:r>
              <a:rPr lang="en-US" baseline="0" dirty="0" smtClean="0"/>
              <a:t> community centers and nonprofit organizations, churches, synagogues, mosques and local shelters and housing authorities to ensure that we are available to anyone who needs our services and to connect families and people with I/DD with the services they need to live in their communities.  </a:t>
            </a:r>
            <a:r>
              <a:rPr lang="en-US" dirty="0" smtClean="0"/>
              <a:t>Parent/Family coalitions across the state and have received national recognition for their work changing policy and legislation that improves the lives of people with I/DD.  We work with the state</a:t>
            </a:r>
            <a:r>
              <a:rPr lang="en-US" baseline="0" dirty="0" smtClean="0"/>
              <a:t> and county agencies, and we work for future change collaborating with the DDC, UCEDD and Disability Rights Washington on right protection and social and legal justice for people with I/DD.  </a:t>
            </a:r>
            <a:endParaRPr lang="en-US" dirty="0" smtClean="0"/>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10</a:t>
            </a:fld>
            <a:endParaRPr lang="en-US"/>
          </a:p>
        </p:txBody>
      </p:sp>
    </p:spTree>
    <p:extLst>
      <p:ext uri="{BB962C8B-B14F-4D97-AF65-F5344CB8AC3E}">
        <p14:creationId xmlns:p14="http://schemas.microsoft.com/office/powerpoint/2010/main" val="173112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a:t>
            </a:r>
            <a:r>
              <a:rPr lang="en-US" baseline="0" dirty="0" smtClean="0"/>
              <a:t> and Isolation perpetuate myths about people with I/DD.  Better, stronger, more compassionate country if we include and value everyone in it.  </a:t>
            </a:r>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11</a:t>
            </a:fld>
            <a:endParaRPr lang="en-US"/>
          </a:p>
        </p:txBody>
      </p:sp>
    </p:spTree>
    <p:extLst>
      <p:ext uri="{BB962C8B-B14F-4D97-AF65-F5344CB8AC3E}">
        <p14:creationId xmlns:p14="http://schemas.microsoft.com/office/powerpoint/2010/main" val="100737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1192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9252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70123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a:t>Through the simple act of listening to the wants and needs of individuals with I/DD and their caregivers and families, we are able to gauge the needs of the disability community.  Through our relationships with community-based organizations, government entities and foundations, we give voice to the needs of people with I/DD and their families and caregivers.  </a:t>
            </a:r>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27</a:t>
            </a:fld>
            <a:endParaRPr lang="en-US"/>
          </a:p>
        </p:txBody>
      </p:sp>
    </p:spTree>
    <p:extLst>
      <p:ext uri="{BB962C8B-B14F-4D97-AF65-F5344CB8AC3E}">
        <p14:creationId xmlns:p14="http://schemas.microsoft.com/office/powerpoint/2010/main" val="242373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services are accessed initially</a:t>
            </a:r>
            <a:r>
              <a:rPr lang="en-US" baseline="0" dirty="0" smtClean="0"/>
              <a:t> by contacting us – either by phone or via email.  We welcome any referrals and have an intake process that is open to all cultures, using a language line to ensure we can speak to anyone in any language.  Please contact with any question related to someone with I/DD, or who you think may have I/DD.  We are happy </a:t>
            </a:r>
            <a:r>
              <a:rPr lang="en-US" baseline="0" smtClean="0"/>
              <a:t>to help.  </a:t>
            </a:r>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28</a:t>
            </a:fld>
            <a:endParaRPr lang="en-US"/>
          </a:p>
        </p:txBody>
      </p:sp>
    </p:spTree>
    <p:extLst>
      <p:ext uri="{BB962C8B-B14F-4D97-AF65-F5344CB8AC3E}">
        <p14:creationId xmlns:p14="http://schemas.microsoft.com/office/powerpoint/2010/main" val="28450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smtClean="0"/>
              <a:t>The Arc promotes and protects the human rights of people with intellectual and developmental disabilities and actively supports their full inclusion and</a:t>
            </a:r>
            <a:r>
              <a:rPr lang="en-US" baseline="0" dirty="0" smtClean="0"/>
              <a:t> participation in all aspects of society throughout their lifetime, believing this is a fundamental moral, civil and constitutional right.  The Arc</a:t>
            </a:r>
            <a:r>
              <a:rPr lang="en-US" dirty="0" smtClean="0"/>
              <a:t> was founded by families who wanted a their loved</a:t>
            </a:r>
            <a:r>
              <a:rPr lang="en-US" baseline="0" dirty="0" smtClean="0"/>
              <a:t> one to be integral to their homes and communities, not living in institutions</a:t>
            </a:r>
            <a:r>
              <a:rPr lang="en-US" dirty="0" smtClean="0"/>
              <a:t>. </a:t>
            </a:r>
            <a:r>
              <a:rPr lang="en-US" baseline="0" dirty="0" smtClean="0"/>
              <a:t> There are over 700 state and local chapters of The Arc across the country.</a:t>
            </a:r>
            <a:endParaRPr lang="en-US" dirty="0" smtClean="0"/>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2</a:t>
            </a:fld>
            <a:endParaRPr lang="en-US"/>
          </a:p>
        </p:txBody>
      </p:sp>
    </p:spTree>
    <p:extLst>
      <p:ext uri="{BB962C8B-B14F-4D97-AF65-F5344CB8AC3E}">
        <p14:creationId xmlns:p14="http://schemas.microsoft.com/office/powerpoint/2010/main" val="359800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smtClean="0"/>
              <a:t>The</a:t>
            </a:r>
            <a:r>
              <a:rPr lang="en-US" baseline="0" dirty="0" smtClean="0"/>
              <a:t> Arc provides advocacy, information and referral, residential services, representative payee services and peer mentoring support so that people with I/DD of all ages can access education, employment, health care, housing, transportation, legal justice, and civil rights.  People with developmental disabilities include cerebral palsy, epilepsy, autism, Down Syndrome, and other neurological conditions that occur before the age of 18, will continue indefinitely, and result in substantial limitations to one’s adaptive and functional skills.  </a:t>
            </a:r>
            <a:endParaRPr lang="en-US" dirty="0" smtClean="0"/>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3</a:t>
            </a:fld>
            <a:endParaRPr lang="en-US"/>
          </a:p>
        </p:txBody>
      </p:sp>
    </p:spTree>
    <p:extLst>
      <p:ext uri="{BB962C8B-B14F-4D97-AF65-F5344CB8AC3E}">
        <p14:creationId xmlns:p14="http://schemas.microsoft.com/office/powerpoint/2010/main" val="424130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a:t>Learning your child has a disability can be daunting for any new parent.  The Arc connects young families with valuable information, resources, and other families to help them navigate and advocate for their needs and the needs of their child.   We match young parents with mentors and invite them to play dates and gatherings.  We provide child care during educational opportunities so parents can learn skills and take a break!  We connect them to services and offer support and advice when they are struggling with issues and transitions.  We help them find professionals who can help their children be healthy and engaged, and preserve and support their family unit.  We work closely with the Birth-to-3 Centers, helping families with their transition to the school system, and work with physicians and hospitals to ensure families have a safety net of support.  We help families learn how to navigate systems themselves, and fly the friendly skies – our most recent collaborations have been with Alaska Airlines and the Port Authority to train personnel to be sensitive to the needs of families whose child may have autism, and to help families see that their world can be as big as they want to imagine.  </a:t>
            </a:r>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4</a:t>
            </a:fld>
            <a:endParaRPr lang="en-US"/>
          </a:p>
        </p:txBody>
      </p:sp>
    </p:spTree>
    <p:extLst>
      <p:ext uri="{BB962C8B-B14F-4D97-AF65-F5344CB8AC3E}">
        <p14:creationId xmlns:p14="http://schemas.microsoft.com/office/powerpoint/2010/main" val="282424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a:t>The Arc helps families access respite, personal care and individual family support services provided in the home, public benefits, housing, public education and employment.  For senior families and adult siblings who are involved in the care of adults with disabilities, we provide comprehensive information and referral services, trainings and family gatherings.  We connect people with I/DD to assistive technology and other innovations that remove barriers to living independently.  </a:t>
            </a:r>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5</a:t>
            </a:fld>
            <a:endParaRPr lang="en-US"/>
          </a:p>
        </p:txBody>
      </p:sp>
    </p:spTree>
    <p:extLst>
      <p:ext uri="{BB962C8B-B14F-4D97-AF65-F5344CB8AC3E}">
        <p14:creationId xmlns:p14="http://schemas.microsoft.com/office/powerpoint/2010/main" val="163471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a:t>We believe that adults with intellectual and developmental disabilities have the right to make their own decisions and receive the support they need to live inclusive lives within the community.  “Self advocate” is a term born out of the civil rights movement which refers to people with I/DD taking control of their own decisions and lives, being in charge of their own care, speaking up for themselves and not being under undue influence or the control of others.  People with I/DD are often some of the most powerless members of society.  They are extremely vulnerable to abuse, neglect, and social and physical isolation.  For many years people with I/DD lived in institutions where they had little or no control over their living conditions in largely staff-directed environments.  The self-advocacy movement seeks to reduce the isolation of people with disabilities and give them the tools to experience greater control over their lives and decisions.  The Arc supports self-advocates to talk to policy-makers, legislators, the agencies that play a role in their lives, and exercise their voices.  </a:t>
            </a:r>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6</a:t>
            </a:fld>
            <a:endParaRPr lang="en-US"/>
          </a:p>
        </p:txBody>
      </p:sp>
    </p:spTree>
    <p:extLst>
      <p:ext uri="{BB962C8B-B14F-4D97-AF65-F5344CB8AC3E}">
        <p14:creationId xmlns:p14="http://schemas.microsoft.com/office/powerpoint/2010/main" val="1742322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Interacting with Law Enforcement, Strategies</a:t>
            </a:r>
            <a:r>
              <a:rPr lang="en-US" baseline="0" dirty="0" smtClean="0"/>
              <a:t> for Behavioral Support, Guardianship, Special Needs Trusts, Public Benefits, Special Education, </a:t>
            </a:r>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7</a:t>
            </a:fld>
            <a:endParaRPr lang="en-US"/>
          </a:p>
        </p:txBody>
      </p:sp>
    </p:spTree>
    <p:extLst>
      <p:ext uri="{BB962C8B-B14F-4D97-AF65-F5344CB8AC3E}">
        <p14:creationId xmlns:p14="http://schemas.microsoft.com/office/powerpoint/2010/main" val="388247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5">
              <a:defRPr/>
            </a:pPr>
            <a:r>
              <a:rPr lang="en-US" dirty="0"/>
              <a:t>The Arc provides intentional support for the whole child and family through bilingual information and referral and individual advocacy, community-based trainings, family gatherings and multicultural leadership trainings and advocacy.  Begun as a part of a large federal grant – we continue to employ support staff and have many volunteers who are a part of diverse language and cultural communities we serve – and help to navigate a very complex and daunting system.</a:t>
            </a:r>
          </a:p>
          <a:p>
            <a:endParaRPr lang="en-US" dirty="0"/>
          </a:p>
        </p:txBody>
      </p:sp>
      <p:sp>
        <p:nvSpPr>
          <p:cNvPr id="4" name="Slide Number Placeholder 3"/>
          <p:cNvSpPr>
            <a:spLocks noGrp="1"/>
          </p:cNvSpPr>
          <p:nvPr>
            <p:ph type="sldNum" sz="quarter" idx="10"/>
          </p:nvPr>
        </p:nvSpPr>
        <p:spPr/>
        <p:txBody>
          <a:bodyPr/>
          <a:lstStyle/>
          <a:p>
            <a:fld id="{4FCCA906-69AD-4681-8311-D0865DD30C7C}" type="slidenum">
              <a:rPr lang="en-US" smtClean="0"/>
              <a:t>8</a:t>
            </a:fld>
            <a:endParaRPr lang="en-US"/>
          </a:p>
        </p:txBody>
      </p:sp>
    </p:spTree>
    <p:extLst>
      <p:ext uri="{BB962C8B-B14F-4D97-AF65-F5344CB8AC3E}">
        <p14:creationId xmlns:p14="http://schemas.microsoft.com/office/powerpoint/2010/main" val="222567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CA906-69AD-4681-8311-D0865DD30C7C}" type="slidenum">
              <a:rPr lang="en-US" smtClean="0"/>
              <a:t>9</a:t>
            </a:fld>
            <a:endParaRPr lang="en-US"/>
          </a:p>
        </p:txBody>
      </p:sp>
    </p:spTree>
    <p:extLst>
      <p:ext uri="{BB962C8B-B14F-4D97-AF65-F5344CB8AC3E}">
        <p14:creationId xmlns:p14="http://schemas.microsoft.com/office/powerpoint/2010/main" val="155221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45152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31785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48778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90934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63290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71699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395503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F939E8-4FEA-4F4F-A97F-430E753EDDC6}"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88803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F939E8-4FEA-4F4F-A97F-430E753EDDC6}"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60305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CF939E8-4FEA-4F4F-A97F-430E753EDDC6}"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52205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65162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665371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50931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3471495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000266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3791197-690C-4218-A7F3-AE24CC7B17D2}" type="slidenum">
              <a:rPr lang="en-US" smtClean="0"/>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18374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783991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F939E8-4FEA-4F4F-A97F-430E753EDDC6}"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3636274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CF939E8-4FEA-4F4F-A97F-430E753EDDC6}"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941202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9603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43791197-690C-4218-A7F3-AE24CC7B17D2}" type="slidenum">
              <a:rPr lang="en-US" smtClean="0"/>
              <a:t>‹#›</a:t>
            </a:fld>
            <a:endParaRPr lang="en-US"/>
          </a:p>
        </p:txBody>
      </p:sp>
    </p:spTree>
    <p:extLst>
      <p:ext uri="{BB962C8B-B14F-4D97-AF65-F5344CB8AC3E}">
        <p14:creationId xmlns:p14="http://schemas.microsoft.com/office/powerpoint/2010/main" val="89494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939E8-4FEA-4F4F-A97F-430E753EDDC6}"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357120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06025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939E8-4FEA-4F4F-A97F-430E753EDDC6}"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31210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939E8-4FEA-4F4F-A97F-430E753EDDC6}"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84171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939E8-4FEA-4F4F-A97F-430E753EDDC6}"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295742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149117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939E8-4FEA-4F4F-A97F-430E753EDDC6}"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1197-690C-4218-A7F3-AE24CC7B17D2}" type="slidenum">
              <a:rPr lang="en-US" smtClean="0"/>
              <a:t>‹#›</a:t>
            </a:fld>
            <a:endParaRPr lang="en-US"/>
          </a:p>
        </p:txBody>
      </p:sp>
    </p:spTree>
    <p:extLst>
      <p:ext uri="{BB962C8B-B14F-4D97-AF65-F5344CB8AC3E}">
        <p14:creationId xmlns:p14="http://schemas.microsoft.com/office/powerpoint/2010/main" val="91439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alpha val="99000"/>
              </a:schemeClr>
            </a:gs>
            <a:gs pos="50000">
              <a:schemeClr val="accent6">
                <a:lumMod val="20000"/>
                <a:lumOff val="80000"/>
              </a:schemeClr>
            </a:gs>
            <a:gs pos="100000">
              <a:srgbClr val="FFC000">
                <a:alpha val="72000"/>
              </a:srgb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939E8-4FEA-4F4F-A97F-430E753EDDC6}" type="datetimeFigureOut">
              <a:rPr lang="en-US" smtClean="0"/>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91197-690C-4218-A7F3-AE24CC7B17D2}" type="slidenum">
              <a:rPr lang="en-US" smtClean="0"/>
              <a:t>‹#›</a:t>
            </a:fld>
            <a:endParaRPr lang="en-US"/>
          </a:p>
        </p:txBody>
      </p:sp>
    </p:spTree>
    <p:extLst>
      <p:ext uri="{BB962C8B-B14F-4D97-AF65-F5344CB8AC3E}">
        <p14:creationId xmlns:p14="http://schemas.microsoft.com/office/powerpoint/2010/main" val="458501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6000"/>
                <a:shade val="100000"/>
                <a:hueMod val="270000"/>
                <a:satMod val="200000"/>
                <a:lumMod val="128000"/>
                <a:alpha val="99000"/>
              </a:schemeClr>
            </a:gs>
            <a:gs pos="50000">
              <a:schemeClr val="accent6">
                <a:lumMod val="20000"/>
                <a:lumOff val="80000"/>
              </a:schemeClr>
            </a:gs>
            <a:gs pos="100000">
              <a:srgbClr val="FFC000">
                <a:alpha val="72000"/>
              </a:srgbClr>
            </a:gs>
          </a:gsLst>
          <a:lin ang="2700000" scaled="1"/>
          <a:tileRect/>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F939E8-4FEA-4F4F-A97F-430E753EDDC6}" type="datetimeFigureOut">
              <a:rPr lang="en-US" smtClean="0"/>
              <a:t>3/21/2016</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3791197-690C-4218-A7F3-AE24CC7B17D2}" type="slidenum">
              <a:rPr lang="en-US" smtClean="0"/>
              <a:t>‹#›</a:t>
            </a:fld>
            <a:endParaRPr lang="en-US"/>
          </a:p>
        </p:txBody>
      </p:sp>
    </p:spTree>
    <p:extLst>
      <p:ext uri="{BB962C8B-B14F-4D97-AF65-F5344CB8AC3E}">
        <p14:creationId xmlns:p14="http://schemas.microsoft.com/office/powerpoint/2010/main" val="24173418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governor.wa.gov/oeo" TargetMode="External"/><Relationship Id="rId2" Type="http://schemas.openxmlformats.org/officeDocument/2006/relationships/hyperlink" Target="http://soundoptionsgroup.com/our-services/conflict-engagement/mediation/#specialed"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www.arcofkingcounty.org/" TargetMode="Externa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hyperlink" Target="mailto:ask@arcofkingcount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accent1">
                <a:lumMod val="20000"/>
                <a:lumOff val="80000"/>
              </a:schemeClr>
            </a:gs>
            <a:gs pos="100000">
              <a:schemeClr val="accent1">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5105400"/>
            <a:ext cx="6096000" cy="1752600"/>
          </a:xfrm>
        </p:spPr>
        <p:txBody>
          <a:bodyPr>
            <a:normAutofit/>
          </a:bodyPr>
          <a:lstStyle/>
          <a:p>
            <a:pPr algn="l"/>
            <a:r>
              <a:rPr lang="en-US" sz="2400" b="1" dirty="0" smtClean="0">
                <a:solidFill>
                  <a:schemeClr val="bg1"/>
                </a:solidFill>
                <a:latin typeface="Trebuchet MS" panose="020B0603020202020204" pitchFamily="34" charset="0"/>
                <a:cs typeface="Arial" pitchFamily="34" charset="0"/>
              </a:rPr>
              <a:t>Advocating for and with people with intellectual and developmental disabilities since 1936</a:t>
            </a:r>
            <a:endParaRPr lang="en-US" sz="2400" b="1" dirty="0">
              <a:solidFill>
                <a:schemeClr val="bg1"/>
              </a:solidFill>
              <a:latin typeface="Trebuchet MS" panose="020B0603020202020204"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2788" y="457200"/>
            <a:ext cx="5919976" cy="4203182"/>
          </a:xfrm>
          <a:prstGeom prst="rect">
            <a:avLst/>
          </a:prstGeom>
        </p:spPr>
      </p:pic>
    </p:spTree>
    <p:extLst>
      <p:ext uri="{BB962C8B-B14F-4D97-AF65-F5344CB8AC3E}">
        <p14:creationId xmlns:p14="http://schemas.microsoft.com/office/powerpoint/2010/main" val="386099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Working Together Collectively</a:t>
            </a:r>
            <a:endParaRPr lang="en-US" b="1" dirty="0">
              <a:solidFill>
                <a:srgbClr val="44697D"/>
              </a:solidFill>
              <a:latin typeface="Trebuchet MS" panose="020B0603020202020204" pitchFamily="34" charset="0"/>
              <a:cs typeface="Arial" pitchFamily="34" charset="0"/>
            </a:endParaRPr>
          </a:p>
        </p:txBody>
      </p:sp>
      <p:sp>
        <p:nvSpPr>
          <p:cNvPr id="7" name="Text Placeholder 6"/>
          <p:cNvSpPr>
            <a:spLocks noGrp="1"/>
          </p:cNvSpPr>
          <p:nvPr>
            <p:ph type="body" idx="1"/>
          </p:nvPr>
        </p:nvSpPr>
        <p:spPr/>
        <p:txBody>
          <a:bodyPr/>
          <a:lstStyle/>
          <a:p>
            <a:r>
              <a:rPr lang="en-US" dirty="0" smtClean="0">
                <a:latin typeface="Trebuchet MS" panose="020B0603020202020204" pitchFamily="34" charset="0"/>
                <a:cs typeface="Arial" pitchFamily="34" charset="0"/>
              </a:rPr>
              <a:t>Partnerships </a:t>
            </a:r>
            <a:endParaRPr lang="en-US" dirty="0">
              <a:latin typeface="Trebuchet MS" panose="020B0603020202020204" pitchFamily="34" charset="0"/>
              <a:cs typeface="Arial" pitchFamily="34" charset="0"/>
            </a:endParaRPr>
          </a:p>
        </p:txBody>
      </p:sp>
      <p:sp>
        <p:nvSpPr>
          <p:cNvPr id="9" name="Content Placeholder 8"/>
          <p:cNvSpPr>
            <a:spLocks noGrp="1"/>
          </p:cNvSpPr>
          <p:nvPr>
            <p:ph sz="half" idx="2"/>
          </p:nvPr>
        </p:nvSpPr>
        <p:spPr>
          <a:xfrm>
            <a:off x="457200" y="2174875"/>
            <a:ext cx="4040188" cy="3159125"/>
          </a:xfrm>
        </p:spPr>
        <p:txBody>
          <a:bodyPr>
            <a:noAutofit/>
          </a:bodyPr>
          <a:lstStyle/>
          <a:p>
            <a:r>
              <a:rPr lang="en-US" sz="1600" dirty="0" smtClean="0">
                <a:latin typeface="Trebuchet MS" panose="020B0603020202020204" pitchFamily="34" charset="0"/>
              </a:rPr>
              <a:t>Asian Counseling and Referral Services</a:t>
            </a:r>
          </a:p>
          <a:p>
            <a:r>
              <a:rPr lang="en-US" sz="1600" dirty="0" smtClean="0">
                <a:latin typeface="Trebuchet MS" panose="020B0603020202020204" pitchFamily="34" charset="0"/>
              </a:rPr>
              <a:t>East African Community Services</a:t>
            </a:r>
          </a:p>
          <a:p>
            <a:r>
              <a:rPr lang="en-US" sz="1600" dirty="0" smtClean="0">
                <a:latin typeface="Trebuchet MS" panose="020B0603020202020204" pitchFamily="34" charset="0"/>
              </a:rPr>
              <a:t>Lutheran Community Services</a:t>
            </a:r>
          </a:p>
          <a:p>
            <a:r>
              <a:rPr lang="en-US" sz="1600" dirty="0" smtClean="0">
                <a:latin typeface="Trebuchet MS" panose="020B0603020202020204" pitchFamily="34" charset="0"/>
              </a:rPr>
              <a:t>Washington State Father’s Network</a:t>
            </a:r>
          </a:p>
          <a:p>
            <a:r>
              <a:rPr lang="en-US" sz="1600" dirty="0" smtClean="0">
                <a:latin typeface="Trebuchet MS" panose="020B0603020202020204" pitchFamily="34" charset="0"/>
              </a:rPr>
              <a:t>Birth to Three Centers</a:t>
            </a:r>
          </a:p>
          <a:p>
            <a:r>
              <a:rPr lang="en-US" sz="1600" dirty="0" smtClean="0">
                <a:latin typeface="Trebuchet MS" panose="020B0603020202020204" pitchFamily="34" charset="0"/>
              </a:rPr>
              <a:t>Seattle Children’s Hospital</a:t>
            </a:r>
          </a:p>
          <a:p>
            <a:r>
              <a:rPr lang="en-US" sz="1600" dirty="0" smtClean="0">
                <a:latin typeface="Trebuchet MS" panose="020B0603020202020204" pitchFamily="34" charset="0"/>
              </a:rPr>
              <a:t>Open Doors for Multicultural Families</a:t>
            </a:r>
          </a:p>
          <a:p>
            <a:r>
              <a:rPr lang="en-US" sz="1600" dirty="0" smtClean="0">
                <a:latin typeface="Trebuchet MS" panose="020B0603020202020204" pitchFamily="34" charset="0"/>
              </a:rPr>
              <a:t>Special Olympics</a:t>
            </a:r>
          </a:p>
          <a:p>
            <a:r>
              <a:rPr lang="en-US" sz="1600" dirty="0" smtClean="0">
                <a:latin typeface="Trebuchet MS" panose="020B0603020202020204" pitchFamily="34" charset="0"/>
              </a:rPr>
              <a:t>Seattle Public Schools</a:t>
            </a:r>
          </a:p>
          <a:p>
            <a:r>
              <a:rPr lang="en-US" sz="1600" dirty="0" smtClean="0">
                <a:latin typeface="Trebuchet MS" panose="020B0603020202020204" pitchFamily="34" charset="0"/>
              </a:rPr>
              <a:t>Highline, Bellevue, Seattle Special Needs PTSAs</a:t>
            </a:r>
            <a:endParaRPr lang="en-US" sz="1600" dirty="0">
              <a:latin typeface="Trebuchet MS" panose="020B0603020202020204" pitchFamily="34" charset="0"/>
            </a:endParaRPr>
          </a:p>
        </p:txBody>
      </p:sp>
      <p:sp>
        <p:nvSpPr>
          <p:cNvPr id="10" name="Text Placeholder 9"/>
          <p:cNvSpPr>
            <a:spLocks noGrp="1"/>
          </p:cNvSpPr>
          <p:nvPr>
            <p:ph type="body" sz="quarter" idx="3"/>
          </p:nvPr>
        </p:nvSpPr>
        <p:spPr/>
        <p:txBody>
          <a:bodyPr/>
          <a:lstStyle/>
          <a:p>
            <a:r>
              <a:rPr lang="en-US" dirty="0" smtClean="0">
                <a:latin typeface="Trebuchet MS" panose="020B0603020202020204" pitchFamily="34" charset="0"/>
                <a:cs typeface="Arial" pitchFamily="34" charset="0"/>
              </a:rPr>
              <a:t>Collaborations</a:t>
            </a:r>
            <a:endParaRPr lang="en-US" dirty="0">
              <a:latin typeface="Trebuchet MS" panose="020B0603020202020204" pitchFamily="34" charset="0"/>
              <a:cs typeface="Arial" pitchFamily="34" charset="0"/>
            </a:endParaRPr>
          </a:p>
        </p:txBody>
      </p:sp>
      <p:sp>
        <p:nvSpPr>
          <p:cNvPr id="12" name="Content Placeholder 11"/>
          <p:cNvSpPr>
            <a:spLocks noGrp="1"/>
          </p:cNvSpPr>
          <p:nvPr>
            <p:ph sz="quarter" idx="4"/>
          </p:nvPr>
        </p:nvSpPr>
        <p:spPr/>
        <p:txBody>
          <a:bodyPr>
            <a:normAutofit fontScale="85000" lnSpcReduction="20000"/>
          </a:bodyPr>
          <a:lstStyle/>
          <a:p>
            <a:r>
              <a:rPr lang="en-US" dirty="0" smtClean="0">
                <a:latin typeface="Trebuchet MS" panose="020B0603020202020204" pitchFamily="34" charset="0"/>
              </a:rPr>
              <a:t>National and State Arc with Chapters across the country</a:t>
            </a:r>
          </a:p>
          <a:p>
            <a:r>
              <a:rPr lang="en-US" dirty="0" smtClean="0">
                <a:latin typeface="Trebuchet MS" panose="020B0603020202020204" pitchFamily="34" charset="0"/>
              </a:rPr>
              <a:t>Developmental Disabilities Administration (DDA)</a:t>
            </a:r>
          </a:p>
          <a:p>
            <a:r>
              <a:rPr lang="en-US" dirty="0" smtClean="0">
                <a:latin typeface="Trebuchet MS" panose="020B0603020202020204" pitchFamily="34" charset="0"/>
              </a:rPr>
              <a:t>Washington State Developmental Disabilities Council</a:t>
            </a:r>
          </a:p>
          <a:p>
            <a:r>
              <a:rPr lang="en-US" dirty="0" smtClean="0">
                <a:latin typeface="Trebuchet MS" panose="020B0603020202020204" pitchFamily="34" charset="0"/>
              </a:rPr>
              <a:t>King County Board for  Developmental Disabilities</a:t>
            </a:r>
          </a:p>
          <a:p>
            <a:r>
              <a:rPr lang="en-US" dirty="0" smtClean="0">
                <a:latin typeface="Trebuchet MS" panose="020B0603020202020204" pitchFamily="34" charset="0"/>
              </a:rPr>
              <a:t>University of Washington Center for Excellence in Developmental Disability (UCEDD)</a:t>
            </a:r>
            <a:endParaRPr lang="en-US" dirty="0">
              <a:latin typeface="Trebuchet MS" panose="020B0603020202020204" pitchFamily="34" charset="0"/>
            </a:endParaRPr>
          </a:p>
          <a:p>
            <a:r>
              <a:rPr lang="en-US" dirty="0" smtClean="0">
                <a:latin typeface="Trebuchet MS" panose="020B0603020202020204" pitchFamily="34" charset="0"/>
              </a:rPr>
              <a:t>Washington State Legislators</a:t>
            </a: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73304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Attitudes</a:t>
            </a:r>
            <a:endParaRPr lang="en-US" dirty="0"/>
          </a:p>
        </p:txBody>
      </p:sp>
      <p:sp>
        <p:nvSpPr>
          <p:cNvPr id="3" name="Text Placeholder 2"/>
          <p:cNvSpPr>
            <a:spLocks noGrp="1"/>
          </p:cNvSpPr>
          <p:nvPr>
            <p:ph type="body" idx="1"/>
          </p:nvPr>
        </p:nvSpPr>
        <p:spPr/>
        <p:txBody>
          <a:bodyPr/>
          <a:lstStyle/>
          <a:p>
            <a:pPr algn="ctr"/>
            <a:r>
              <a:rPr lang="en-US" dirty="0" smtClean="0"/>
              <a:t>Time to Change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Nearly half of the U.S. adult population say they do not know a single person with I/DD</a:t>
            </a:r>
          </a:p>
          <a:p>
            <a:r>
              <a:rPr lang="en-US" dirty="0"/>
              <a:t>2</a:t>
            </a:r>
            <a:r>
              <a:rPr lang="en-US" dirty="0" smtClean="0"/>
              <a:t> in 5 Americans don’t know what an intellectual disability is</a:t>
            </a:r>
          </a:p>
          <a:p>
            <a:r>
              <a:rPr lang="en-US" dirty="0" smtClean="0"/>
              <a:t>91% of Americans would terminate a pregnancy if told their child would have I/DD, mostly out of fear they couldn’t emotionally handle the situation</a:t>
            </a:r>
          </a:p>
          <a:p>
            <a:r>
              <a:rPr lang="en-US" dirty="0" smtClean="0"/>
              <a:t>56% of Americans feel it is not offensive to refer to someone as “retarded” when they make a mistake</a:t>
            </a:r>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smtClean="0"/>
              <a:t>Relationships Matter</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Of those adults who know someone with an I/DD, their expectations were higher for lifelong achievement</a:t>
            </a:r>
          </a:p>
          <a:p>
            <a:r>
              <a:rPr lang="en-US" dirty="0" smtClean="0"/>
              <a:t>Just under ½ of the U.S. adult population that does not know someone with I/DD cling to old judgements and dated stereotypes and confusion about I/DD</a:t>
            </a:r>
          </a:p>
          <a:p>
            <a:r>
              <a:rPr lang="en-US" dirty="0" smtClean="0"/>
              <a:t>Younger </a:t>
            </a:r>
            <a:r>
              <a:rPr lang="en-US" dirty="0" err="1" smtClean="0"/>
              <a:t>Millenial</a:t>
            </a:r>
            <a:r>
              <a:rPr lang="en-US" dirty="0" smtClean="0"/>
              <a:t> Women know more people with I/DD and are more positive in their views of inclusion than older Americans</a:t>
            </a:r>
          </a:p>
          <a:p>
            <a:endParaRPr lang="en-US" dirty="0" smtClean="0"/>
          </a:p>
          <a:p>
            <a:pPr marL="0" indent="0">
              <a:buNone/>
            </a:pPr>
            <a:endParaRPr lang="en-US" dirty="0"/>
          </a:p>
        </p:txBody>
      </p:sp>
    </p:spTree>
    <p:extLst>
      <p:ext uri="{BB962C8B-B14F-4D97-AF65-F5344CB8AC3E}">
        <p14:creationId xmlns:p14="http://schemas.microsoft.com/office/powerpoint/2010/main" val="192416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905000" y="914400"/>
            <a:ext cx="669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Berlin Sans FB Demi" pitchFamily="34" charset="0"/>
              </a:rPr>
              <a:t>Where did Special Education Come From?</a:t>
            </a:r>
          </a:p>
        </p:txBody>
      </p:sp>
      <p:sp>
        <p:nvSpPr>
          <p:cNvPr id="8195" name="TextBox 2"/>
          <p:cNvSpPr txBox="1">
            <a:spLocks noChangeArrowheads="1"/>
          </p:cNvSpPr>
          <p:nvPr/>
        </p:nvSpPr>
        <p:spPr bwMode="auto">
          <a:xfrm>
            <a:off x="1219200" y="1905000"/>
            <a:ext cx="6705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Book Antiqua" panose="02040602050305030304" pitchFamily="18" charset="0"/>
                <a:cs typeface="Arial" panose="020B0604020202020204" pitchFamily="34" charset="0"/>
              </a:rPr>
              <a:t>          </a:t>
            </a:r>
            <a:r>
              <a:rPr lang="en-US" altLang="en-US" sz="2000">
                <a:latin typeface="Book Antiqua" panose="02040602050305030304" pitchFamily="18" charset="0"/>
                <a:cs typeface="Arial" panose="020B0604020202020204" pitchFamily="34" charset="0"/>
              </a:rPr>
              <a:t>“</a:t>
            </a:r>
            <a:r>
              <a:rPr lang="en-US" altLang="en-US" sz="2000" i="1">
                <a:latin typeface="Book Antiqua" panose="02040602050305030304" pitchFamily="18" charset="0"/>
                <a:cs typeface="Arial" panose="020B0604020202020204" pitchFamily="34" charset="0"/>
              </a:rPr>
              <a:t>Washington State institutions shall be free to residents age 6-21 years who are feeble-minded, idiotic, or epileptic or who are physically defective, and free of loathsome and contagious diseases…. </a:t>
            </a:r>
          </a:p>
          <a:p>
            <a:pPr eaLnBrk="1" hangingPunct="1"/>
            <a:endParaRPr lang="en-US" altLang="en-US" sz="2000" i="1">
              <a:latin typeface="Book Antiqua" panose="02040602050305030304" pitchFamily="18" charset="0"/>
              <a:cs typeface="Arial" panose="020B0604020202020204" pitchFamily="34" charset="0"/>
            </a:endParaRPr>
          </a:p>
          <a:p>
            <a:pPr eaLnBrk="1" hangingPunct="1"/>
            <a:r>
              <a:rPr lang="en-US" altLang="en-US" sz="2000" i="1">
                <a:latin typeface="Book Antiqua" panose="02040602050305030304" pitchFamily="18" charset="0"/>
                <a:cs typeface="Arial" panose="020B0604020202020204" pitchFamily="34" charset="0"/>
              </a:rPr>
              <a:t>    …to such an extent that by reason of defective intellect are unfitted for companionship with other children and rendered unable to acquire an education or training in the common schools….</a:t>
            </a:r>
          </a:p>
          <a:p>
            <a:pPr eaLnBrk="1" hangingPunct="1"/>
            <a:endParaRPr lang="en-US" altLang="en-US" sz="2000" i="1">
              <a:latin typeface="Book Antiqua" panose="02040602050305030304" pitchFamily="18" charset="0"/>
              <a:cs typeface="Arial" panose="020B0604020202020204" pitchFamily="34" charset="0"/>
            </a:endParaRPr>
          </a:p>
          <a:p>
            <a:pPr eaLnBrk="1" hangingPunct="1"/>
            <a:r>
              <a:rPr lang="en-US" altLang="en-US" sz="2000" i="1">
                <a:latin typeface="Book Antiqua" panose="02040602050305030304" pitchFamily="18" charset="0"/>
                <a:cs typeface="Arial" panose="020B0604020202020204" pitchFamily="34" charset="0"/>
              </a:rPr>
              <a:t>    …may be segregated and admitted pursuant to the rules of the Department…..”</a:t>
            </a:r>
          </a:p>
          <a:p>
            <a:pPr eaLnBrk="1" hangingPunct="1">
              <a:buFont typeface="Arial" panose="020B0604020202020204" pitchFamily="34" charset="0"/>
              <a:buChar char="•"/>
            </a:pPr>
            <a:endParaRPr lang="en-US" altLang="en-US"/>
          </a:p>
          <a:p>
            <a:pPr eaLnBrk="1" hangingPunct="1"/>
            <a:r>
              <a:rPr lang="en-US" altLang="en-US"/>
              <a:t>			</a:t>
            </a:r>
            <a:r>
              <a:rPr lang="en-US" altLang="en-US" i="1"/>
              <a:t>RCW 72.28.020, chapter 173</a:t>
            </a:r>
          </a:p>
          <a:p>
            <a:pPr eaLnBrk="1" hangingPunct="1"/>
            <a:endParaRPr lang="en-US" altLang="en-US"/>
          </a:p>
        </p:txBody>
      </p:sp>
    </p:spTree>
    <p:extLst>
      <p:ext uri="{BB962C8B-B14F-4D97-AF65-F5344CB8AC3E}">
        <p14:creationId xmlns:p14="http://schemas.microsoft.com/office/powerpoint/2010/main" val="975348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23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2" descr="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324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p:cNvSpPr txBox="1">
            <a:spLocks noChangeArrowheads="1"/>
          </p:cNvSpPr>
          <p:nvPr/>
        </p:nvSpPr>
        <p:spPr bwMode="auto">
          <a:xfrm>
            <a:off x="1600200" y="585788"/>
            <a:ext cx="6973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latin typeface="Tahoma" panose="020B0604030504040204" pitchFamily="34" charset="0"/>
                <a:cs typeface="Tahoma" panose="020B0604030504040204" pitchFamily="34" charset="0"/>
              </a:rPr>
              <a:t>Relationship between Civil Rights Law and the IDEA </a:t>
            </a:r>
          </a:p>
        </p:txBody>
      </p:sp>
    </p:spTree>
    <p:extLst>
      <p:ext uri="{BB962C8B-B14F-4D97-AF65-F5344CB8AC3E}">
        <p14:creationId xmlns:p14="http://schemas.microsoft.com/office/powerpoint/2010/main" val="222434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Fundamental Principles of IDEA</a:t>
            </a:r>
            <a:endParaRPr lang="en-US" dirty="0"/>
          </a:p>
        </p:txBody>
      </p:sp>
      <p:pic>
        <p:nvPicPr>
          <p:cNvPr id="9" name="Content Placeholder 8"/>
          <p:cNvPicPr>
            <a:picLocks noGrp="1" noChangeAspect="1"/>
          </p:cNvPicPr>
          <p:nvPr>
            <p:ph idx="1"/>
          </p:nvPr>
        </p:nvPicPr>
        <p:blipFill>
          <a:blip r:embed="rId2"/>
          <a:stretch>
            <a:fillRect/>
          </a:stretch>
        </p:blipFill>
        <p:spPr>
          <a:xfrm>
            <a:off x="2072423" y="1942775"/>
            <a:ext cx="4999153" cy="3840813"/>
          </a:xfrm>
          <a:prstGeom prst="rect">
            <a:avLst/>
          </a:prstGeom>
        </p:spPr>
      </p:pic>
    </p:spTree>
    <p:extLst>
      <p:ext uri="{BB962C8B-B14F-4D97-AF65-F5344CB8AC3E}">
        <p14:creationId xmlns:p14="http://schemas.microsoft.com/office/powerpoint/2010/main" val="111989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IDEA Eligibility Categories</a:t>
            </a:r>
            <a:endParaRPr lang="en-US" dirty="0"/>
          </a:p>
        </p:txBody>
      </p:sp>
      <p:sp>
        <p:nvSpPr>
          <p:cNvPr id="8" name="Content Placeholder 7"/>
          <p:cNvSpPr>
            <a:spLocks noGrp="1"/>
          </p:cNvSpPr>
          <p:nvPr>
            <p:ph idx="1"/>
          </p:nvPr>
        </p:nvSpPr>
        <p:spPr/>
        <p:txBody>
          <a:bodyPr/>
          <a:lstStyle/>
          <a:p>
            <a:pPr lvl="0" eaLnBrk="0" fontAlgn="base" hangingPunct="0">
              <a:spcAft>
                <a:spcPct val="0"/>
              </a:spcAft>
            </a:pPr>
            <a:r>
              <a:rPr lang="en-US" altLang="en-US" sz="1800" dirty="0">
                <a:solidFill>
                  <a:prstClr val="black"/>
                </a:solidFill>
              </a:rPr>
              <a:t>Intellectual disability</a:t>
            </a:r>
          </a:p>
          <a:p>
            <a:pPr lvl="0" eaLnBrk="0" fontAlgn="base" hangingPunct="0">
              <a:spcAft>
                <a:spcPct val="0"/>
              </a:spcAft>
            </a:pPr>
            <a:r>
              <a:rPr lang="en-US" altLang="en-US" sz="1800" dirty="0">
                <a:solidFill>
                  <a:prstClr val="black"/>
                </a:solidFill>
              </a:rPr>
              <a:t> Hearing impairment (including deafness)</a:t>
            </a:r>
          </a:p>
          <a:p>
            <a:pPr lvl="0" eaLnBrk="0" fontAlgn="base" hangingPunct="0">
              <a:spcAft>
                <a:spcPct val="0"/>
              </a:spcAft>
            </a:pPr>
            <a:r>
              <a:rPr lang="en-US" altLang="en-US" sz="1800" dirty="0">
                <a:solidFill>
                  <a:prstClr val="black"/>
                </a:solidFill>
              </a:rPr>
              <a:t> Speech or language impairment</a:t>
            </a:r>
          </a:p>
          <a:p>
            <a:pPr lvl="0" eaLnBrk="0" fontAlgn="base" hangingPunct="0">
              <a:spcAft>
                <a:spcPct val="0"/>
              </a:spcAft>
            </a:pPr>
            <a:r>
              <a:rPr lang="en-US" altLang="en-US" sz="1800" dirty="0">
                <a:solidFill>
                  <a:prstClr val="black"/>
                </a:solidFill>
              </a:rPr>
              <a:t>Visual impairment (including blindness)</a:t>
            </a:r>
          </a:p>
          <a:p>
            <a:pPr lvl="0" eaLnBrk="0" fontAlgn="base" hangingPunct="0">
              <a:spcAft>
                <a:spcPct val="0"/>
              </a:spcAft>
            </a:pPr>
            <a:r>
              <a:rPr lang="en-US" altLang="en-US" sz="1800" dirty="0">
                <a:solidFill>
                  <a:prstClr val="black"/>
                </a:solidFill>
              </a:rPr>
              <a:t>Emotional behavioral disability</a:t>
            </a:r>
          </a:p>
          <a:p>
            <a:pPr lvl="0" eaLnBrk="0" fontAlgn="base" hangingPunct="0">
              <a:spcAft>
                <a:spcPct val="0"/>
              </a:spcAft>
            </a:pPr>
            <a:r>
              <a:rPr lang="en-US" altLang="en-US" sz="1800" dirty="0">
                <a:solidFill>
                  <a:prstClr val="black"/>
                </a:solidFill>
              </a:rPr>
              <a:t>Orthopedic impairment</a:t>
            </a:r>
          </a:p>
          <a:p>
            <a:pPr lvl="0" eaLnBrk="0" fontAlgn="base" hangingPunct="0">
              <a:spcAft>
                <a:spcPct val="0"/>
              </a:spcAft>
            </a:pPr>
            <a:r>
              <a:rPr lang="en-US" altLang="en-US" sz="1800" dirty="0">
                <a:solidFill>
                  <a:prstClr val="black"/>
                </a:solidFill>
              </a:rPr>
              <a:t>Autism</a:t>
            </a:r>
          </a:p>
          <a:p>
            <a:pPr lvl="0" eaLnBrk="0" fontAlgn="base" hangingPunct="0">
              <a:spcAft>
                <a:spcPct val="0"/>
              </a:spcAft>
            </a:pPr>
            <a:r>
              <a:rPr lang="en-US" altLang="en-US" sz="1800" dirty="0">
                <a:solidFill>
                  <a:prstClr val="black"/>
                </a:solidFill>
              </a:rPr>
              <a:t>Traumatic brain injury</a:t>
            </a:r>
          </a:p>
          <a:p>
            <a:pPr lvl="0" eaLnBrk="0" fontAlgn="base" hangingPunct="0">
              <a:spcAft>
                <a:spcPct val="0"/>
              </a:spcAft>
            </a:pPr>
            <a:r>
              <a:rPr lang="en-US" altLang="en-US" sz="1800" dirty="0">
                <a:solidFill>
                  <a:prstClr val="black"/>
                </a:solidFill>
              </a:rPr>
              <a:t>Other health impairment</a:t>
            </a:r>
          </a:p>
          <a:p>
            <a:pPr lvl="0" eaLnBrk="0" fontAlgn="base" hangingPunct="0">
              <a:spcAft>
                <a:spcPct val="0"/>
              </a:spcAft>
            </a:pPr>
            <a:r>
              <a:rPr lang="en-US" altLang="en-US" sz="1800" dirty="0">
                <a:solidFill>
                  <a:prstClr val="black"/>
                </a:solidFill>
              </a:rPr>
              <a:t>Specific learning disability</a:t>
            </a:r>
          </a:p>
          <a:p>
            <a:pPr lvl="0" eaLnBrk="0" fontAlgn="base" hangingPunct="0">
              <a:spcAft>
                <a:spcPct val="0"/>
              </a:spcAft>
            </a:pPr>
            <a:r>
              <a:rPr lang="en-US" altLang="en-US" sz="1800" dirty="0">
                <a:solidFill>
                  <a:prstClr val="black"/>
                </a:solidFill>
              </a:rPr>
              <a:t>Deaf-blindness</a:t>
            </a:r>
          </a:p>
          <a:p>
            <a:pPr lvl="0" eaLnBrk="0" fontAlgn="base" hangingPunct="0">
              <a:spcAft>
                <a:spcPct val="0"/>
              </a:spcAft>
            </a:pPr>
            <a:r>
              <a:rPr lang="en-US" altLang="en-US" sz="1800" dirty="0">
                <a:solidFill>
                  <a:prstClr val="black"/>
                </a:solidFill>
              </a:rPr>
              <a:t>Multiple disabilities</a:t>
            </a:r>
          </a:p>
          <a:p>
            <a:pPr lvl="0" eaLnBrk="0" fontAlgn="base" hangingPunct="0">
              <a:spcAft>
                <a:spcPct val="0"/>
              </a:spcAft>
            </a:pPr>
            <a:r>
              <a:rPr lang="en-US" altLang="en-US" sz="1800" dirty="0">
                <a:solidFill>
                  <a:prstClr val="black"/>
                </a:solidFill>
              </a:rPr>
              <a:t>Developmental delay (for students 3-8 years of age) </a:t>
            </a:r>
          </a:p>
          <a:p>
            <a:endParaRPr lang="en-US" dirty="0"/>
          </a:p>
        </p:txBody>
      </p:sp>
    </p:spTree>
    <p:extLst>
      <p:ext uri="{BB962C8B-B14F-4D97-AF65-F5344CB8AC3E}">
        <p14:creationId xmlns:p14="http://schemas.microsoft.com/office/powerpoint/2010/main" val="30455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a:t>
            </a:r>
            <a:endParaRPr lang="en-US" dirty="0"/>
          </a:p>
        </p:txBody>
      </p:sp>
      <p:sp>
        <p:nvSpPr>
          <p:cNvPr id="3" name="Content Placeholder 2"/>
          <p:cNvSpPr>
            <a:spLocks noGrp="1"/>
          </p:cNvSpPr>
          <p:nvPr>
            <p:ph idx="1"/>
          </p:nvPr>
        </p:nvSpPr>
        <p:spPr/>
        <p:txBody>
          <a:bodyPr/>
          <a:lstStyle/>
          <a:p>
            <a:pPr lvl="0" eaLnBrk="0" fontAlgn="base" hangingPunct="0">
              <a:spcAft>
                <a:spcPct val="0"/>
              </a:spcAft>
            </a:pPr>
            <a:r>
              <a:rPr lang="en-US" altLang="en-US" dirty="0">
                <a:solidFill>
                  <a:prstClr val="black"/>
                </a:solidFill>
              </a:rPr>
              <a:t>“……and who, because of the disability and </a:t>
            </a:r>
            <a:r>
              <a:rPr lang="en-US" altLang="en-US" b="1" dirty="0">
                <a:solidFill>
                  <a:prstClr val="black"/>
                </a:solidFill>
              </a:rPr>
              <a:t>adverse educational impact</a:t>
            </a:r>
            <a:r>
              <a:rPr lang="en-US" altLang="en-US" dirty="0">
                <a:solidFill>
                  <a:prstClr val="black"/>
                </a:solidFill>
              </a:rPr>
              <a:t>, has unique needs that cannot be addressed exclusively through education in general education classes with or without individual accommodations, and </a:t>
            </a:r>
            <a:r>
              <a:rPr lang="en-US" altLang="en-US" b="1" dirty="0">
                <a:solidFill>
                  <a:prstClr val="black"/>
                </a:solidFill>
              </a:rPr>
              <a:t>needs special education and related services.”</a:t>
            </a:r>
          </a:p>
          <a:p>
            <a:endParaRPr lang="en-US" dirty="0"/>
          </a:p>
        </p:txBody>
      </p:sp>
    </p:spTree>
    <p:extLst>
      <p:ext uri="{BB962C8B-B14F-4D97-AF65-F5344CB8AC3E}">
        <p14:creationId xmlns:p14="http://schemas.microsoft.com/office/powerpoint/2010/main" val="139087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Must Address</a:t>
            </a:r>
            <a:endParaRPr lang="en-US" dirty="0"/>
          </a:p>
        </p:txBody>
      </p:sp>
      <p:sp>
        <p:nvSpPr>
          <p:cNvPr id="3" name="Content Placeholder 2"/>
          <p:cNvSpPr>
            <a:spLocks noGrp="1"/>
          </p:cNvSpPr>
          <p:nvPr>
            <p:ph idx="1"/>
          </p:nvPr>
        </p:nvSpPr>
        <p:spPr/>
        <p:txBody>
          <a:bodyPr/>
          <a:lstStyle/>
          <a:p>
            <a:pPr lvl="0" eaLnBrk="0" fontAlgn="base" hangingPunct="0">
              <a:lnSpc>
                <a:spcPct val="80000"/>
              </a:lnSpc>
              <a:spcAft>
                <a:spcPct val="0"/>
              </a:spcAft>
            </a:pPr>
            <a:r>
              <a:rPr lang="en-US" altLang="en-US" sz="3600" dirty="0">
                <a:solidFill>
                  <a:prstClr val="black"/>
                </a:solidFill>
              </a:rPr>
              <a:t>Academic, developmental and functional     needs of the child</a:t>
            </a:r>
          </a:p>
          <a:p>
            <a:pPr marL="0" lvl="0" indent="0" eaLnBrk="0" fontAlgn="base" hangingPunct="0">
              <a:lnSpc>
                <a:spcPct val="80000"/>
              </a:lnSpc>
              <a:spcAft>
                <a:spcPct val="0"/>
              </a:spcAft>
              <a:buNone/>
            </a:pPr>
            <a:endParaRPr lang="en-US" altLang="en-US" sz="3600" dirty="0">
              <a:solidFill>
                <a:prstClr val="black"/>
              </a:solidFill>
            </a:endParaRPr>
          </a:p>
          <a:p>
            <a:pPr lvl="0" eaLnBrk="0" fontAlgn="base" hangingPunct="0">
              <a:lnSpc>
                <a:spcPct val="80000"/>
              </a:lnSpc>
              <a:spcAft>
                <a:spcPct val="0"/>
              </a:spcAft>
            </a:pPr>
            <a:r>
              <a:rPr lang="en-US" altLang="en-US" sz="3600" dirty="0">
                <a:solidFill>
                  <a:prstClr val="black"/>
                </a:solidFill>
              </a:rPr>
              <a:t>ANY BEHAVIOR that impedes the child’s learning or that of others</a:t>
            </a:r>
          </a:p>
          <a:p>
            <a:endParaRPr lang="en-US" dirty="0"/>
          </a:p>
        </p:txBody>
      </p:sp>
    </p:spTree>
    <p:extLst>
      <p:ext uri="{BB962C8B-B14F-4D97-AF65-F5344CB8AC3E}">
        <p14:creationId xmlns:p14="http://schemas.microsoft.com/office/powerpoint/2010/main" val="345957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Evaluation</a:t>
            </a:r>
            <a:endParaRPr lang="en-US" dirty="0"/>
          </a:p>
        </p:txBody>
      </p:sp>
      <p:sp>
        <p:nvSpPr>
          <p:cNvPr id="3" name="Content Placeholder 2"/>
          <p:cNvSpPr>
            <a:spLocks noGrp="1"/>
          </p:cNvSpPr>
          <p:nvPr>
            <p:ph idx="1"/>
          </p:nvPr>
        </p:nvSpPr>
        <p:spPr/>
        <p:txBody>
          <a:bodyPr>
            <a:normAutofit/>
          </a:bodyPr>
          <a:lstStyle/>
          <a:p>
            <a:pPr marL="0" lvl="0" indent="0" fontAlgn="base">
              <a:spcBef>
                <a:spcPct val="0"/>
              </a:spcBef>
              <a:spcAft>
                <a:spcPct val="0"/>
              </a:spcAft>
            </a:pPr>
            <a:r>
              <a:rPr lang="en-US" altLang="en-US" sz="3600" dirty="0">
                <a:solidFill>
                  <a:prstClr val="black"/>
                </a:solidFill>
                <a:latin typeface="Tahoma" panose="020B0604030504040204" pitchFamily="34" charset="0"/>
                <a:cs typeface="Tahoma" panose="020B0604030504040204" pitchFamily="34" charset="0"/>
              </a:rPr>
              <a:t>Second Opinion</a:t>
            </a:r>
          </a:p>
          <a:p>
            <a:pPr marL="0" lvl="0" indent="0" fontAlgn="base">
              <a:spcBef>
                <a:spcPct val="0"/>
              </a:spcBef>
              <a:spcAft>
                <a:spcPct val="0"/>
              </a:spcAft>
              <a:buNone/>
            </a:pPr>
            <a:endParaRPr lang="en-US" altLang="en-US" sz="3600" dirty="0">
              <a:solidFill>
                <a:prstClr val="black"/>
              </a:solidFill>
              <a:latin typeface="Tahoma" panose="020B0604030504040204" pitchFamily="34" charset="0"/>
              <a:cs typeface="Tahoma" panose="020B0604030504040204" pitchFamily="34" charset="0"/>
            </a:endParaRPr>
          </a:p>
          <a:p>
            <a:pPr marL="0" lvl="0" indent="0" fontAlgn="base">
              <a:spcBef>
                <a:spcPct val="0"/>
              </a:spcBef>
              <a:spcAft>
                <a:spcPct val="0"/>
              </a:spcAft>
            </a:pPr>
            <a:r>
              <a:rPr lang="en-US" altLang="en-US" sz="3600" dirty="0">
                <a:solidFill>
                  <a:prstClr val="black"/>
                </a:solidFill>
                <a:latin typeface="Tahoma" panose="020B0604030504040204" pitchFamily="34" charset="0"/>
                <a:cs typeface="Tahoma" panose="020B0604030504040204" pitchFamily="34" charset="0"/>
              </a:rPr>
              <a:t>By a professional outside the school system</a:t>
            </a:r>
          </a:p>
          <a:p>
            <a:pPr marL="0" lvl="0" indent="0" fontAlgn="base">
              <a:spcBef>
                <a:spcPct val="0"/>
              </a:spcBef>
              <a:spcAft>
                <a:spcPct val="0"/>
              </a:spcAft>
              <a:buNone/>
            </a:pPr>
            <a:endParaRPr lang="en-US" altLang="en-US" sz="3600" dirty="0">
              <a:solidFill>
                <a:prstClr val="black"/>
              </a:solidFill>
              <a:latin typeface="Tahoma" panose="020B0604030504040204" pitchFamily="34" charset="0"/>
              <a:cs typeface="Tahoma" panose="020B0604030504040204" pitchFamily="34" charset="0"/>
            </a:endParaRPr>
          </a:p>
          <a:p>
            <a:pPr marL="0" lvl="0" indent="0" fontAlgn="base">
              <a:spcBef>
                <a:spcPct val="0"/>
              </a:spcBef>
              <a:spcAft>
                <a:spcPct val="0"/>
              </a:spcAft>
            </a:pPr>
            <a:r>
              <a:rPr lang="en-US" altLang="en-US" sz="3600" dirty="0">
                <a:solidFill>
                  <a:prstClr val="black"/>
                </a:solidFill>
                <a:latin typeface="Tahoma" panose="020B0604030504040204" pitchFamily="34" charset="0"/>
                <a:cs typeface="Tahoma" panose="020B0604030504040204" pitchFamily="34" charset="0"/>
              </a:rPr>
              <a:t>Paid for at public expense</a:t>
            </a:r>
            <a:endParaRPr lang="en-US" sz="3600" dirty="0"/>
          </a:p>
        </p:txBody>
      </p:sp>
    </p:spTree>
    <p:extLst>
      <p:ext uri="{BB962C8B-B14F-4D97-AF65-F5344CB8AC3E}">
        <p14:creationId xmlns:p14="http://schemas.microsoft.com/office/powerpoint/2010/main" val="211615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Our History</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3172691" y="1705768"/>
            <a:ext cx="5638800" cy="4314032"/>
          </a:xfrm>
        </p:spPr>
        <p:txBody>
          <a:bodyPr>
            <a:normAutofit fontScale="32500" lnSpcReduction="20000"/>
          </a:bodyPr>
          <a:lstStyle/>
          <a:p>
            <a:pPr marL="0" indent="0">
              <a:buNone/>
            </a:pPr>
            <a:r>
              <a:rPr lang="en-US" sz="8000" b="1" dirty="0" smtClean="0">
                <a:latin typeface="Trebuchet MS" panose="020B0603020202020204" pitchFamily="34" charset="0"/>
                <a:cs typeface="Arial" pitchFamily="34" charset="0"/>
              </a:rPr>
              <a:t>Founded in 1936, The Arc of King County is the oldest non-profit serving individuals with intellectual and developmental disabilities and their families in the Puget Sound area and is one of the oldest such non-profits in the United States. </a:t>
            </a:r>
            <a:endParaRPr lang="en-US" sz="7400" dirty="0" smtClean="0">
              <a:latin typeface="Arial" pitchFamily="34" charset="0"/>
              <a:cs typeface="Arial" pitchFamily="34" charset="0"/>
            </a:endParaRPr>
          </a:p>
          <a:p>
            <a:endParaRPr lang="en-US" sz="6400" b="1" dirty="0">
              <a:latin typeface="Trebuchet MS" panose="020B0603020202020204" pitchFamily="34" charset="0"/>
              <a:cs typeface="Arial" pitchFamily="34" charset="0"/>
            </a:endParaRPr>
          </a:p>
          <a:p>
            <a:r>
              <a:rPr lang="en-US" sz="6400" b="1" dirty="0">
                <a:latin typeface="Trebuchet MS" panose="020B0603020202020204" pitchFamily="34" charset="0"/>
                <a:cs typeface="Arial" pitchFamily="34" charset="0"/>
              </a:rPr>
              <a:t>It is an affiliated chapter of The Arc of Washington and The Arc of the United States</a:t>
            </a:r>
            <a:r>
              <a:rPr lang="en-US" sz="6400" b="1" dirty="0" smtClean="0">
                <a:latin typeface="Trebuchet MS" panose="020B0603020202020204" pitchFamily="34" charset="0"/>
                <a:cs typeface="Arial" pitchFamily="34" charset="0"/>
              </a:rPr>
              <a:t>.</a:t>
            </a:r>
            <a:endParaRPr lang="en-US" sz="6400" b="1" dirty="0">
              <a:latin typeface="Trebuchet MS" panose="020B0603020202020204"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35" y="1713510"/>
            <a:ext cx="2459265" cy="3547679"/>
          </a:xfrm>
          <a:prstGeom prst="rect">
            <a:avLst/>
          </a:prstGeom>
          <a:ln>
            <a:solidFill>
              <a:schemeClr val="tx1"/>
            </a:solidFill>
          </a:ln>
        </p:spPr>
      </p:pic>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414767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Individualized Education Plan</a:t>
            </a:r>
            <a:br>
              <a:rPr lang="en-US" dirty="0" smtClean="0"/>
            </a:br>
            <a:r>
              <a:rPr lang="en-US" dirty="0" smtClean="0"/>
              <a:t>(IEP)</a:t>
            </a:r>
            <a:endParaRPr lang="en-US" dirty="0"/>
          </a:p>
        </p:txBody>
      </p:sp>
      <p:sp>
        <p:nvSpPr>
          <p:cNvPr id="3" name="Content Placeholder 2"/>
          <p:cNvSpPr>
            <a:spLocks noGrp="1"/>
          </p:cNvSpPr>
          <p:nvPr>
            <p:ph idx="1"/>
          </p:nvPr>
        </p:nvSpPr>
        <p:spPr/>
        <p:txBody>
          <a:bodyPr/>
          <a:lstStyle/>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Strengths of the Child</a:t>
            </a:r>
          </a:p>
          <a:p>
            <a:pPr marL="0" lvl="0" indent="0" fontAlgn="base">
              <a:lnSpc>
                <a:spcPct val="80000"/>
              </a:lnSpc>
              <a:spcBef>
                <a:spcPct val="0"/>
              </a:spcBef>
              <a:spcAft>
                <a:spcPct val="0"/>
              </a:spcAft>
              <a:buNone/>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Concerns of the Parent</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Results of Evaluation (Current Level of Performance)</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Academic, developmental and functional needs of the child</a:t>
            </a:r>
          </a:p>
          <a:p>
            <a:pPr marL="0" lvl="0" indent="0" fontAlgn="base">
              <a:lnSpc>
                <a:spcPct val="80000"/>
              </a:lnSpc>
              <a:spcBef>
                <a:spcPct val="0"/>
              </a:spcBef>
              <a:spcAft>
                <a:spcPct val="0"/>
              </a:spcAft>
              <a:buNone/>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ANY BEHAVIOR that impedes the child’s learning or that of others</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Strategies to address behavior, including POSITIVE behavioral interventions, strategies and supports</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Limited English proficiency</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Braille</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Language and Modes of Communication</a:t>
            </a:r>
          </a:p>
          <a:p>
            <a:pPr marL="0" lvl="0" indent="0" fontAlgn="base">
              <a:lnSpc>
                <a:spcPct val="80000"/>
              </a:lnSpc>
              <a:spcBef>
                <a:spcPct val="0"/>
              </a:spcBef>
              <a:spcAft>
                <a:spcPct val="0"/>
              </a:spcAft>
              <a:buNone/>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Assistive Technology DEVICES and SERVICES</a:t>
            </a:r>
          </a:p>
          <a:p>
            <a:pPr marL="0" lvl="0" indent="0" fontAlgn="base">
              <a:lnSpc>
                <a:spcPct val="80000"/>
              </a:lnSpc>
              <a:spcBef>
                <a:spcPct val="0"/>
              </a:spcBef>
              <a:spcAft>
                <a:spcPct val="0"/>
              </a:spcAft>
              <a:buNone/>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Goals (and Objectives)</a:t>
            </a:r>
          </a:p>
          <a:p>
            <a:pPr marL="0" lvl="0" indent="0" fontAlgn="base">
              <a:lnSpc>
                <a:spcPct val="80000"/>
              </a:lnSpc>
              <a:spcBef>
                <a:spcPct val="0"/>
              </a:spcBef>
              <a:spcAft>
                <a:spcPct val="0"/>
              </a:spcAft>
            </a:pPr>
            <a:endParaRPr lang="en-US" altLang="en-US" sz="900" dirty="0">
              <a:solidFill>
                <a:prstClr val="black"/>
              </a:solidFill>
              <a:latin typeface="Arial" panose="020B0604020202020204" pitchFamily="34" charset="0"/>
            </a:endParaRPr>
          </a:p>
          <a:p>
            <a:pPr marL="0" lvl="0" indent="0" fontAlgn="base">
              <a:lnSpc>
                <a:spcPct val="80000"/>
              </a:lnSpc>
              <a:spcBef>
                <a:spcPct val="0"/>
              </a:spcBef>
              <a:spcAft>
                <a:spcPct val="0"/>
              </a:spcAft>
            </a:pPr>
            <a:r>
              <a:rPr lang="en-US" altLang="en-US" sz="1800" dirty="0">
                <a:solidFill>
                  <a:prstClr val="black"/>
                </a:solidFill>
                <a:latin typeface="Arial" panose="020B0604020202020204" pitchFamily="34" charset="0"/>
              </a:rPr>
              <a:t>Evaluative Criteria</a:t>
            </a:r>
          </a:p>
          <a:p>
            <a:endParaRPr lang="en-US" dirty="0"/>
          </a:p>
        </p:txBody>
      </p:sp>
    </p:spTree>
    <p:extLst>
      <p:ext uri="{BB962C8B-B14F-4D97-AF65-F5344CB8AC3E}">
        <p14:creationId xmlns:p14="http://schemas.microsoft.com/office/powerpoint/2010/main" val="291779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Must Include</a:t>
            </a:r>
            <a:endParaRPr lang="en-US" dirty="0"/>
          </a:p>
        </p:txBody>
      </p:sp>
      <p:sp>
        <p:nvSpPr>
          <p:cNvPr id="3" name="Content Placeholder 2"/>
          <p:cNvSpPr>
            <a:spLocks noGrp="1"/>
          </p:cNvSpPr>
          <p:nvPr>
            <p:ph idx="1"/>
          </p:nvPr>
        </p:nvSpPr>
        <p:spPr/>
        <p:txBody>
          <a:bodyPr/>
          <a:lstStyle/>
          <a:p>
            <a:pPr marL="0" lvl="0" indent="0" fontAlgn="base">
              <a:spcBef>
                <a:spcPct val="0"/>
              </a:spcBef>
              <a:spcAft>
                <a:spcPct val="0"/>
              </a:spcAft>
            </a:pPr>
            <a:r>
              <a:rPr lang="en-US" altLang="en-US" sz="2800" dirty="0">
                <a:solidFill>
                  <a:prstClr val="black"/>
                </a:solidFill>
                <a:latin typeface="Arial" panose="020B0604020202020204" pitchFamily="34" charset="0"/>
              </a:rPr>
              <a:t>Statement of  the specific educational services to be provided</a:t>
            </a:r>
          </a:p>
          <a:p>
            <a:pPr marL="0" lvl="0" indent="0" fontAlgn="base">
              <a:spcBef>
                <a:spcPct val="0"/>
              </a:spcBef>
              <a:spcAft>
                <a:spcPct val="0"/>
              </a:spcAft>
              <a:buNone/>
            </a:pPr>
            <a:endParaRPr lang="en-US" altLang="en-US" sz="2800" dirty="0">
              <a:solidFill>
                <a:prstClr val="black"/>
              </a:solidFill>
              <a:latin typeface="Arial" panose="020B0604020202020204" pitchFamily="34" charset="0"/>
            </a:endParaRPr>
          </a:p>
          <a:p>
            <a:pPr marL="0" lvl="0" indent="0" fontAlgn="base">
              <a:spcBef>
                <a:spcPct val="0"/>
              </a:spcBef>
              <a:spcAft>
                <a:spcPct val="0"/>
              </a:spcAft>
            </a:pPr>
            <a:r>
              <a:rPr lang="en-US" altLang="en-US" sz="2800" dirty="0">
                <a:solidFill>
                  <a:prstClr val="black"/>
                </a:solidFill>
                <a:latin typeface="Arial" panose="020B0604020202020204" pitchFamily="34" charset="0"/>
              </a:rPr>
              <a:t>Extent to which the child will participate in regular educational programs</a:t>
            </a:r>
          </a:p>
          <a:p>
            <a:pPr marL="0" lvl="0" indent="0" fontAlgn="base">
              <a:spcBef>
                <a:spcPct val="0"/>
              </a:spcBef>
              <a:spcAft>
                <a:spcPct val="0"/>
              </a:spcAft>
              <a:buNone/>
            </a:pPr>
            <a:endParaRPr lang="en-US" altLang="en-US" sz="2800" dirty="0">
              <a:solidFill>
                <a:prstClr val="black"/>
              </a:solidFill>
              <a:latin typeface="Arial" panose="020B0604020202020204" pitchFamily="34" charset="0"/>
            </a:endParaRPr>
          </a:p>
          <a:p>
            <a:pPr marL="0" lvl="0" indent="0" fontAlgn="base">
              <a:spcBef>
                <a:spcPct val="0"/>
              </a:spcBef>
              <a:spcAft>
                <a:spcPct val="0"/>
              </a:spcAft>
            </a:pPr>
            <a:r>
              <a:rPr lang="en-US" altLang="en-US" sz="2800" dirty="0">
                <a:solidFill>
                  <a:prstClr val="black"/>
                </a:solidFill>
                <a:latin typeface="Arial" panose="020B0604020202020204" pitchFamily="34" charset="0"/>
              </a:rPr>
              <a:t>Transition Plan for students age 16 or younger if appropriate </a:t>
            </a:r>
          </a:p>
          <a:p>
            <a:pPr marL="0" lvl="0" indent="0" fontAlgn="base">
              <a:spcBef>
                <a:spcPct val="0"/>
              </a:spcBef>
              <a:spcAft>
                <a:spcPct val="0"/>
              </a:spcAft>
            </a:pPr>
            <a:endParaRPr lang="en-US" altLang="en-US" sz="2800" dirty="0">
              <a:solidFill>
                <a:prstClr val="black"/>
              </a:solidFill>
              <a:latin typeface="Arial" panose="020B0604020202020204" pitchFamily="34" charset="0"/>
            </a:endParaRPr>
          </a:p>
          <a:p>
            <a:pPr marL="0" lvl="0" indent="0" fontAlgn="base">
              <a:spcBef>
                <a:spcPct val="0"/>
              </a:spcBef>
              <a:spcAft>
                <a:spcPct val="0"/>
              </a:spcAft>
            </a:pPr>
            <a:r>
              <a:rPr lang="en-US" altLang="en-US" sz="2800" dirty="0">
                <a:solidFill>
                  <a:prstClr val="black"/>
                </a:solidFill>
                <a:latin typeface="Arial" panose="020B0604020202020204" pitchFamily="34" charset="0"/>
              </a:rPr>
              <a:t>Positive Behavioral Supports</a:t>
            </a:r>
          </a:p>
          <a:p>
            <a:endParaRPr lang="en-US" dirty="0"/>
          </a:p>
        </p:txBody>
      </p:sp>
    </p:spTree>
    <p:extLst>
      <p:ext uri="{BB962C8B-B14F-4D97-AF65-F5344CB8AC3E}">
        <p14:creationId xmlns:p14="http://schemas.microsoft.com/office/powerpoint/2010/main" val="102542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FAPE</a:t>
            </a:r>
            <a:br>
              <a:rPr lang="en-US" dirty="0" smtClean="0"/>
            </a:br>
            <a:r>
              <a:rPr lang="en-US" dirty="0" smtClean="0"/>
              <a:t>How Much Is Enough?</a:t>
            </a:r>
            <a:endParaRPr lang="en-US" dirty="0"/>
          </a:p>
        </p:txBody>
      </p:sp>
      <p:sp>
        <p:nvSpPr>
          <p:cNvPr id="3" name="Content Placeholder 2"/>
          <p:cNvSpPr>
            <a:spLocks noGrp="1"/>
          </p:cNvSpPr>
          <p:nvPr>
            <p:ph idx="1"/>
          </p:nvPr>
        </p:nvSpPr>
        <p:spPr/>
        <p:txBody>
          <a:bodyPr/>
          <a:lstStyle/>
          <a:p>
            <a:r>
              <a:rPr lang="en-US" sz="4000" dirty="0" smtClean="0"/>
              <a:t>Free – At no cost to the parent</a:t>
            </a:r>
          </a:p>
          <a:p>
            <a:r>
              <a:rPr lang="en-US" sz="4000" dirty="0" smtClean="0"/>
              <a:t>Appropriate – more than minimal progress</a:t>
            </a:r>
          </a:p>
          <a:p>
            <a:r>
              <a:rPr lang="en-US" sz="4000" dirty="0" smtClean="0"/>
              <a:t>Public – At public expense in the public schools</a:t>
            </a:r>
          </a:p>
          <a:p>
            <a:pPr marL="0" indent="0">
              <a:buNone/>
            </a:pPr>
            <a:r>
              <a:rPr lang="en-US" dirty="0" smtClean="0"/>
              <a:t>                Rowley Decision Still Rules</a:t>
            </a:r>
            <a:endParaRPr lang="en-US" dirty="0"/>
          </a:p>
        </p:txBody>
      </p:sp>
    </p:spTree>
    <p:extLst>
      <p:ext uri="{BB962C8B-B14F-4D97-AF65-F5344CB8AC3E}">
        <p14:creationId xmlns:p14="http://schemas.microsoft.com/office/powerpoint/2010/main" val="262707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Least Restrictive Environment</a:t>
            </a:r>
            <a:br>
              <a:rPr lang="en-US" dirty="0" smtClean="0"/>
            </a:br>
            <a:r>
              <a:rPr lang="en-US" dirty="0" smtClean="0"/>
              <a:t>(LRE)</a:t>
            </a:r>
            <a:endParaRPr lang="en-US" dirty="0"/>
          </a:p>
        </p:txBody>
      </p:sp>
      <p:sp>
        <p:nvSpPr>
          <p:cNvPr id="3" name="Content Placeholder 2"/>
          <p:cNvSpPr>
            <a:spLocks noGrp="1"/>
          </p:cNvSpPr>
          <p:nvPr>
            <p:ph idx="1"/>
          </p:nvPr>
        </p:nvSpPr>
        <p:spPr/>
        <p:txBody>
          <a:bodyPr>
            <a:normAutofit fontScale="70000" lnSpcReduction="20000"/>
          </a:bodyPr>
          <a:lstStyle/>
          <a:p>
            <a:r>
              <a:rPr lang="en-US" altLang="en-US" dirty="0">
                <a:latin typeface="Tahoma" panose="020B0604030504040204" pitchFamily="34" charset="0"/>
                <a:cs typeface="Tahoma" panose="020B0604030504040204" pitchFamily="34" charset="0"/>
              </a:rPr>
              <a:t>I</a:t>
            </a:r>
            <a:r>
              <a:rPr lang="en-US" altLang="en-US" dirty="0" smtClean="0">
                <a:latin typeface="Tahoma" panose="020B0604030504040204" pitchFamily="34" charset="0"/>
                <a:cs typeface="Tahoma" panose="020B0604030504040204" pitchFamily="34" charset="0"/>
              </a:rPr>
              <a:t>sn’t </a:t>
            </a:r>
            <a:r>
              <a:rPr lang="en-US" altLang="en-US" dirty="0">
                <a:latin typeface="Tahoma" panose="020B0604030504040204" pitchFamily="34" charset="0"/>
                <a:cs typeface="Tahoma" panose="020B0604030504040204" pitchFamily="34" charset="0"/>
              </a:rPr>
              <a:t>this a “continuum”??  </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School districts place in conflict access to the general education setting and an appropriate education</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504 modifications can be in the IEP and both general and special education settings must be addressed as part of the IEP</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Behavior that interferes with learning must be addressed</a:t>
            </a:r>
          </a:p>
          <a:p>
            <a:endParaRPr lang="en-US" altLang="en-US" dirty="0">
              <a:latin typeface="Tahoma" panose="020B0604030504040204" pitchFamily="34" charset="0"/>
              <a:cs typeface="Tahoma" panose="020B0604030504040204" pitchFamily="34" charset="0"/>
            </a:endParaRPr>
          </a:p>
          <a:p>
            <a:r>
              <a:rPr lang="en-US" altLang="en-US" dirty="0">
                <a:latin typeface="Tahoma" panose="020B0604030504040204" pitchFamily="34" charset="0"/>
                <a:cs typeface="Tahoma" panose="020B0604030504040204" pitchFamily="34" charset="0"/>
              </a:rPr>
              <a:t>Placement in a school as close to the child’s home as possible or in the school the child would attend if not a child with a disability</a:t>
            </a:r>
          </a:p>
          <a:p>
            <a:endParaRPr lang="en-US" dirty="0"/>
          </a:p>
        </p:txBody>
      </p:sp>
    </p:spTree>
    <p:extLst>
      <p:ext uri="{BB962C8B-B14F-4D97-AF65-F5344CB8AC3E}">
        <p14:creationId xmlns:p14="http://schemas.microsoft.com/office/powerpoint/2010/main" val="293144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What’s the Problem?</a:t>
            </a:r>
            <a:endParaRPr lang="en-US" dirty="0"/>
          </a:p>
        </p:txBody>
      </p:sp>
      <p:sp>
        <p:nvSpPr>
          <p:cNvPr id="10" name="Content Placeholder 9"/>
          <p:cNvSpPr>
            <a:spLocks noGrp="1"/>
          </p:cNvSpPr>
          <p:nvPr>
            <p:ph sz="half" idx="1"/>
          </p:nvPr>
        </p:nvSpPr>
        <p:spPr/>
        <p:txBody>
          <a:bodyPr>
            <a:normAutofit fontScale="85000" lnSpcReduction="20000"/>
          </a:bodyPr>
          <a:lstStyle/>
          <a:p>
            <a:r>
              <a:rPr lang="en-US" altLang="en-US" dirty="0"/>
              <a:t>IEP</a:t>
            </a:r>
          </a:p>
          <a:p>
            <a:pPr>
              <a:buNone/>
            </a:pPr>
            <a:r>
              <a:rPr lang="en-US" altLang="en-US" dirty="0"/>
              <a:t>    </a:t>
            </a:r>
            <a:r>
              <a:rPr lang="en-US" altLang="en-US" dirty="0" smtClean="0"/>
              <a:t>Have </a:t>
            </a:r>
            <a:r>
              <a:rPr lang="en-US" altLang="en-US" dirty="0"/>
              <a:t>all needs been identified through evaluation?</a:t>
            </a:r>
          </a:p>
          <a:p>
            <a:pPr>
              <a:buNone/>
            </a:pPr>
            <a:r>
              <a:rPr lang="en-US" altLang="en-US" dirty="0"/>
              <a:t>    </a:t>
            </a:r>
            <a:r>
              <a:rPr lang="en-US" altLang="en-US" dirty="0" smtClean="0"/>
              <a:t>Are </a:t>
            </a:r>
            <a:r>
              <a:rPr lang="en-US" altLang="en-US" dirty="0"/>
              <a:t>desired goals and services agreed to?</a:t>
            </a:r>
          </a:p>
          <a:p>
            <a:pPr>
              <a:buNone/>
            </a:pPr>
            <a:r>
              <a:rPr lang="en-US" altLang="en-US" dirty="0"/>
              <a:t>    </a:t>
            </a:r>
            <a:r>
              <a:rPr lang="en-US" altLang="en-US" dirty="0" smtClean="0"/>
              <a:t>Has </a:t>
            </a:r>
            <a:r>
              <a:rPr lang="en-US" altLang="en-US" dirty="0"/>
              <a:t>the scope and type of services been identified and agreed to?</a:t>
            </a:r>
            <a:endParaRPr lang="en-US" dirty="0"/>
          </a:p>
        </p:txBody>
      </p:sp>
      <p:sp>
        <p:nvSpPr>
          <p:cNvPr id="11" name="Content Placeholder 10"/>
          <p:cNvSpPr>
            <a:spLocks noGrp="1"/>
          </p:cNvSpPr>
          <p:nvPr>
            <p:ph sz="half" idx="2"/>
          </p:nvPr>
        </p:nvSpPr>
        <p:spPr/>
        <p:txBody>
          <a:bodyPr>
            <a:normAutofit fontScale="85000" lnSpcReduction="20000"/>
          </a:bodyPr>
          <a:lstStyle/>
          <a:p>
            <a:r>
              <a:rPr lang="en-US" altLang="en-US" dirty="0"/>
              <a:t>Implementation</a:t>
            </a:r>
          </a:p>
          <a:p>
            <a:pPr>
              <a:buNone/>
            </a:pPr>
            <a:r>
              <a:rPr lang="en-US" altLang="en-US" dirty="0"/>
              <a:t>   </a:t>
            </a:r>
            <a:r>
              <a:rPr lang="en-US" altLang="en-US" dirty="0" smtClean="0"/>
              <a:t> Does </a:t>
            </a:r>
            <a:r>
              <a:rPr lang="en-US" altLang="en-US" dirty="0"/>
              <a:t>the IEP clearly </a:t>
            </a:r>
            <a:r>
              <a:rPr lang="en-US" altLang="en-US" dirty="0" smtClean="0"/>
              <a:t>articulate </a:t>
            </a:r>
            <a:r>
              <a:rPr lang="en-US" altLang="en-US" dirty="0"/>
              <a:t>goals and services?</a:t>
            </a:r>
          </a:p>
          <a:p>
            <a:pPr>
              <a:buNone/>
            </a:pPr>
            <a:r>
              <a:rPr lang="en-US" altLang="en-US" dirty="0" smtClean="0"/>
              <a:t>    Has </a:t>
            </a:r>
            <a:r>
              <a:rPr lang="en-US" altLang="en-US" dirty="0"/>
              <a:t>there been a </a:t>
            </a:r>
            <a:r>
              <a:rPr lang="en-US" altLang="en-US" dirty="0" smtClean="0"/>
              <a:t>gap in start dates, staffing, provision of services?</a:t>
            </a:r>
          </a:p>
          <a:p>
            <a:pPr>
              <a:buNone/>
            </a:pPr>
            <a:r>
              <a:rPr lang="en-US" altLang="en-US" dirty="0" smtClean="0"/>
              <a:t>    Has the process been violated?</a:t>
            </a:r>
          </a:p>
          <a:p>
            <a:pPr>
              <a:buNone/>
            </a:pPr>
            <a:r>
              <a:rPr lang="en-US" altLang="en-US" dirty="0"/>
              <a:t> </a:t>
            </a:r>
            <a:r>
              <a:rPr lang="en-US" altLang="en-US" dirty="0" smtClean="0"/>
              <a:t>    Has the child been out of school because they lack services?</a:t>
            </a:r>
          </a:p>
          <a:p>
            <a:pPr>
              <a:buNone/>
            </a:pPr>
            <a:r>
              <a:rPr lang="en-US" altLang="en-US" dirty="0"/>
              <a:t> </a:t>
            </a:r>
            <a:r>
              <a:rPr lang="en-US" altLang="en-US" dirty="0" smtClean="0"/>
              <a:t>   </a:t>
            </a:r>
            <a:endParaRPr lang="en-US" altLang="en-US" dirty="0"/>
          </a:p>
          <a:p>
            <a:pPr>
              <a:buNone/>
            </a:pPr>
            <a:endParaRPr lang="en-US" altLang="en-US" dirty="0"/>
          </a:p>
          <a:p>
            <a:endParaRPr lang="en-US" dirty="0"/>
          </a:p>
        </p:txBody>
      </p:sp>
    </p:spTree>
    <p:extLst>
      <p:ext uri="{BB962C8B-B14F-4D97-AF65-F5344CB8AC3E}">
        <p14:creationId xmlns:p14="http://schemas.microsoft.com/office/powerpoint/2010/main" val="41798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609600"/>
            <a:ext cx="7239000" cy="5709255"/>
          </a:xfrm>
          <a:prstGeom prst="rect">
            <a:avLst/>
          </a:prstGeom>
        </p:spPr>
        <p:txBody>
          <a:bodyPr wrap="square">
            <a:spAutoFit/>
          </a:bodyPr>
          <a:lstStyle/>
          <a:p>
            <a:r>
              <a:rPr lang="en-US" altLang="en-US" sz="3200" dirty="0" smtClean="0"/>
              <a:t>MEDIATION </a:t>
            </a:r>
          </a:p>
          <a:p>
            <a:endParaRPr lang="en-US" altLang="en-US" sz="3200" dirty="0"/>
          </a:p>
          <a:p>
            <a:r>
              <a:rPr lang="en-US" altLang="en-US" sz="3200" dirty="0" smtClean="0"/>
              <a:t>Sound </a:t>
            </a:r>
            <a:r>
              <a:rPr lang="en-US" altLang="en-US" sz="3200" dirty="0"/>
              <a:t>Options </a:t>
            </a:r>
            <a:endParaRPr lang="en-US" altLang="en-US" sz="3200" dirty="0" smtClean="0"/>
          </a:p>
          <a:p>
            <a:endParaRPr lang="en-US" altLang="en-US" sz="2000" dirty="0">
              <a:hlinkClick r:id="rId2"/>
            </a:endParaRPr>
          </a:p>
          <a:p>
            <a:r>
              <a:rPr lang="en-US" altLang="en-US" sz="2000" dirty="0" smtClean="0">
                <a:hlinkClick r:id="rId2"/>
              </a:rPr>
              <a:t>http</a:t>
            </a:r>
            <a:r>
              <a:rPr lang="en-US" altLang="en-US" sz="2000" dirty="0">
                <a:hlinkClick r:id="rId2"/>
              </a:rPr>
              <a:t>://soundoptionsgroup.com/our-services/conflict-engagement/mediation/#specialed</a:t>
            </a:r>
            <a:endParaRPr lang="en-US" altLang="en-US" sz="2000" dirty="0"/>
          </a:p>
          <a:p>
            <a:pPr>
              <a:buFont typeface="Arial" panose="020B0604020202020204" pitchFamily="34" charset="0"/>
              <a:buNone/>
            </a:pPr>
            <a:r>
              <a:rPr lang="en-US" altLang="en-US" dirty="0"/>
              <a:t>      </a:t>
            </a:r>
            <a:endParaRPr lang="en-US" altLang="en-US" dirty="0" smtClean="0"/>
          </a:p>
          <a:p>
            <a:pPr>
              <a:buFont typeface="Arial" panose="020B0604020202020204" pitchFamily="34" charset="0"/>
              <a:buNone/>
            </a:pPr>
            <a:r>
              <a:rPr lang="en-US" altLang="en-US" b="1" dirty="0" smtClean="0"/>
              <a:t>By </a:t>
            </a:r>
            <a:r>
              <a:rPr lang="en-US" altLang="en-US" b="1" dirty="0"/>
              <a:t>phone</a:t>
            </a:r>
          </a:p>
          <a:p>
            <a:pPr>
              <a:buFont typeface="Arial" panose="020B0604020202020204" pitchFamily="34" charset="0"/>
              <a:buNone/>
            </a:pPr>
            <a:r>
              <a:rPr lang="en-US" altLang="en-US" dirty="0"/>
              <a:t>        </a:t>
            </a:r>
            <a:r>
              <a:rPr lang="en-US" altLang="en-US" dirty="0" smtClean="0"/>
              <a:t>Seattle </a:t>
            </a:r>
            <a:r>
              <a:rPr lang="en-US" altLang="en-US" dirty="0"/>
              <a:t>Area:    206.842.2298</a:t>
            </a:r>
            <a:br>
              <a:rPr lang="en-US" altLang="en-US" dirty="0"/>
            </a:br>
            <a:r>
              <a:rPr lang="en-US" altLang="en-US" dirty="0"/>
              <a:t>        Toll Free:           800.692.2540</a:t>
            </a:r>
          </a:p>
          <a:p>
            <a:pPr>
              <a:spcBef>
                <a:spcPct val="50000"/>
              </a:spcBef>
            </a:pPr>
            <a:endParaRPr lang="en-US" altLang="en-US" dirty="0"/>
          </a:p>
          <a:p>
            <a:pPr>
              <a:spcBef>
                <a:spcPct val="50000"/>
              </a:spcBef>
            </a:pPr>
            <a:r>
              <a:rPr lang="en-US" altLang="en-US" sz="3200" dirty="0" smtClean="0"/>
              <a:t>Governor’s </a:t>
            </a:r>
            <a:r>
              <a:rPr lang="en-US" altLang="en-US" sz="3200" dirty="0"/>
              <a:t>Office of the Education Ombudsman (OEO) </a:t>
            </a:r>
          </a:p>
          <a:p>
            <a:pPr>
              <a:spcBef>
                <a:spcPct val="50000"/>
              </a:spcBef>
              <a:buFont typeface="Arial" panose="020B0604020202020204" pitchFamily="34" charset="0"/>
              <a:buNone/>
            </a:pPr>
            <a:r>
              <a:rPr lang="en-US" altLang="en-US" sz="2000" dirty="0"/>
              <a:t>           </a:t>
            </a:r>
            <a:r>
              <a:rPr lang="en-US" altLang="en-US" dirty="0"/>
              <a:t>Toll-free: 1-866-297-2597   </a:t>
            </a:r>
            <a:r>
              <a:rPr lang="en-US" altLang="en-US" dirty="0" smtClean="0"/>
              <a:t>     </a:t>
            </a:r>
            <a:r>
              <a:rPr lang="en-US" altLang="en-US" dirty="0" smtClean="0">
                <a:hlinkClick r:id="rId3"/>
              </a:rPr>
              <a:t>www.governor.wa.gov/oeo</a:t>
            </a:r>
            <a:endParaRPr lang="en-US" altLang="en-US" dirty="0"/>
          </a:p>
        </p:txBody>
      </p:sp>
    </p:spTree>
    <p:extLst>
      <p:ext uri="{BB962C8B-B14F-4D97-AF65-F5344CB8AC3E}">
        <p14:creationId xmlns:p14="http://schemas.microsoft.com/office/powerpoint/2010/main" val="115082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Complaints</a:t>
            </a:r>
            <a:endParaRPr lang="en-US" dirty="0"/>
          </a:p>
        </p:txBody>
      </p:sp>
      <p:sp>
        <p:nvSpPr>
          <p:cNvPr id="3" name="Content Placeholder 2"/>
          <p:cNvSpPr>
            <a:spLocks noGrp="1"/>
          </p:cNvSpPr>
          <p:nvPr>
            <p:ph idx="1"/>
          </p:nvPr>
        </p:nvSpPr>
        <p:spPr/>
        <p:txBody>
          <a:bodyPr/>
          <a:lstStyle/>
          <a:p>
            <a:pPr algn="ctr">
              <a:buNone/>
            </a:pPr>
            <a:r>
              <a:rPr lang="en-US" altLang="en-US" dirty="0"/>
              <a:t>Free</a:t>
            </a:r>
          </a:p>
          <a:p>
            <a:pPr algn="ctr"/>
            <a:r>
              <a:rPr lang="en-US" altLang="en-US" dirty="0"/>
              <a:t>Citizen’s Complaint – OSPI</a:t>
            </a:r>
          </a:p>
          <a:p>
            <a:pPr algn="ctr">
              <a:buNone/>
            </a:pPr>
            <a:r>
              <a:rPr lang="en-US" altLang="en-US" sz="2000" dirty="0"/>
              <a:t>http://www.k12.wa.us/SpecialEd/DisputeResolution/default.aspx</a:t>
            </a:r>
          </a:p>
          <a:p>
            <a:pPr algn="ctr"/>
            <a:endParaRPr lang="en-US" altLang="en-US" dirty="0"/>
          </a:p>
          <a:p>
            <a:pPr algn="ctr"/>
            <a:r>
              <a:rPr lang="en-US" altLang="en-US" dirty="0"/>
              <a:t>Office of Civil Rights</a:t>
            </a:r>
          </a:p>
          <a:p>
            <a:pPr algn="ctr">
              <a:buNone/>
            </a:pPr>
            <a:r>
              <a:rPr lang="en-US" altLang="en-US" dirty="0"/>
              <a:t>(206)  607-1600 </a:t>
            </a:r>
          </a:p>
          <a:p>
            <a:endParaRPr lang="en-US" dirty="0"/>
          </a:p>
        </p:txBody>
      </p:sp>
    </p:spTree>
    <p:extLst>
      <p:ext uri="{BB962C8B-B14F-4D97-AF65-F5344CB8AC3E}">
        <p14:creationId xmlns:p14="http://schemas.microsoft.com/office/powerpoint/2010/main" val="3628281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86"/>
            <a:ext cx="8229600" cy="1143000"/>
          </a:xfrm>
        </p:spPr>
        <p:txBody>
          <a:bodyPr>
            <a:noAutofit/>
          </a:bodyPr>
          <a:lstStyle/>
          <a:p>
            <a:pPr algn="l"/>
            <a:r>
              <a:rPr lang="en-US" b="1" dirty="0" smtClean="0">
                <a:solidFill>
                  <a:srgbClr val="44697D"/>
                </a:solidFill>
                <a:latin typeface="Trebuchet MS" panose="020B0603020202020204" pitchFamily="34" charset="0"/>
                <a:cs typeface="Arial" pitchFamily="34" charset="0"/>
              </a:rPr>
              <a:t>Together We Can Achieve</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4114800" y="2297772"/>
            <a:ext cx="4572000" cy="2112404"/>
          </a:xfrm>
        </p:spPr>
        <p:txBody>
          <a:bodyPr>
            <a:normAutofit/>
          </a:bodyPr>
          <a:lstStyle/>
          <a:p>
            <a:pPr marL="0" indent="0">
              <a:spcBef>
                <a:spcPts val="0"/>
              </a:spcBef>
              <a:buNone/>
            </a:pPr>
            <a:r>
              <a:rPr lang="en-US" sz="3600" b="1" dirty="0" smtClean="0">
                <a:solidFill>
                  <a:srgbClr val="474747"/>
                </a:solidFill>
                <a:latin typeface="Trebuchet MS" panose="020B0603020202020204" pitchFamily="34" charset="0"/>
                <a:cs typeface="Arial" pitchFamily="34" charset="0"/>
              </a:rPr>
              <a:t>What we want for ourselves, we want for everyone.</a:t>
            </a:r>
            <a:endParaRPr lang="en-US" sz="3600" b="1" dirty="0">
              <a:solidFill>
                <a:srgbClr val="474747"/>
              </a:solidFill>
              <a:latin typeface="Trebuchet MS" panose="020B0603020202020204" pitchFamily="34" charset="0"/>
              <a:cs typeface="Arial" pitchFamily="34" charset="0"/>
            </a:endParaRP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78596"/>
            <a:ext cx="3426139" cy="256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2373008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For More Information</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381000" y="2438400"/>
            <a:ext cx="5791200" cy="3293881"/>
          </a:xfrm>
        </p:spPr>
        <p:txBody>
          <a:bodyPr>
            <a:normAutofit fontScale="55000" lnSpcReduction="20000"/>
          </a:bodyPr>
          <a:lstStyle/>
          <a:p>
            <a:pPr marL="0" indent="0" algn="ctr">
              <a:buNone/>
            </a:pPr>
            <a:r>
              <a:rPr lang="en-US" sz="3600" b="1" dirty="0" smtClean="0">
                <a:solidFill>
                  <a:srgbClr val="EA7125"/>
                </a:solidFill>
                <a:latin typeface="Trebuchet MS" panose="020B0603020202020204" pitchFamily="34" charset="0"/>
                <a:cs typeface="Arial" pitchFamily="34" charset="0"/>
              </a:rPr>
              <a:t>Website: </a:t>
            </a:r>
            <a:r>
              <a:rPr lang="en-US" sz="3600" b="1" dirty="0" smtClean="0">
                <a:solidFill>
                  <a:srgbClr val="EA7125"/>
                </a:solidFill>
                <a:latin typeface="Trebuchet MS" panose="020B0603020202020204" pitchFamily="34" charset="0"/>
                <a:cs typeface="Arial" pitchFamily="34" charset="0"/>
                <a:hlinkClick r:id="rId3"/>
              </a:rPr>
              <a:t>www.arcofkingcounty.org</a:t>
            </a:r>
            <a:endParaRPr lang="en-US" sz="3600" b="1" dirty="0" smtClean="0">
              <a:solidFill>
                <a:srgbClr val="EA7125"/>
              </a:solidFill>
              <a:latin typeface="Trebuchet MS" panose="020B0603020202020204" pitchFamily="34" charset="0"/>
              <a:cs typeface="Arial" pitchFamily="34" charset="0"/>
            </a:endParaRPr>
          </a:p>
          <a:p>
            <a:pPr marL="0" indent="0" algn="ctr">
              <a:buNone/>
            </a:pPr>
            <a:r>
              <a:rPr lang="en-US" sz="3600" b="1" dirty="0" smtClean="0">
                <a:solidFill>
                  <a:srgbClr val="EA7125"/>
                </a:solidFill>
                <a:latin typeface="Trebuchet MS" panose="020B0603020202020204" pitchFamily="34" charset="0"/>
                <a:cs typeface="Arial" pitchFamily="34" charset="0"/>
              </a:rPr>
              <a:t> </a:t>
            </a:r>
            <a:endParaRPr lang="en-US" sz="3600" b="1" dirty="0" smtClean="0">
              <a:solidFill>
                <a:srgbClr val="474747"/>
              </a:solidFill>
              <a:latin typeface="Trebuchet MS" panose="020B0603020202020204" pitchFamily="34" charset="0"/>
              <a:cs typeface="Arial" pitchFamily="34" charset="0"/>
            </a:endParaRPr>
          </a:p>
          <a:p>
            <a:pPr marL="0" indent="0" algn="ctr">
              <a:buNone/>
            </a:pPr>
            <a:r>
              <a:rPr lang="en-US" sz="3600" b="1" dirty="0" smtClean="0">
                <a:solidFill>
                  <a:srgbClr val="474747"/>
                </a:solidFill>
                <a:latin typeface="Trebuchet MS" panose="020B0603020202020204" pitchFamily="34" charset="0"/>
                <a:cs typeface="Arial" pitchFamily="34" charset="0"/>
              </a:rPr>
              <a:t>General</a:t>
            </a:r>
          </a:p>
          <a:p>
            <a:pPr marL="0" indent="0" algn="ctr">
              <a:buNone/>
            </a:pPr>
            <a:r>
              <a:rPr lang="en-US" sz="3600" b="1" dirty="0" smtClean="0">
                <a:solidFill>
                  <a:srgbClr val="474747"/>
                </a:solidFill>
                <a:latin typeface="Trebuchet MS" panose="020B0603020202020204" pitchFamily="34" charset="0"/>
                <a:cs typeface="Arial" pitchFamily="34" charset="0"/>
              </a:rPr>
              <a:t>Office</a:t>
            </a:r>
            <a:r>
              <a:rPr lang="en-US" sz="3600" b="1" dirty="0">
                <a:solidFill>
                  <a:srgbClr val="474747"/>
                </a:solidFill>
                <a:latin typeface="Trebuchet MS" panose="020B0603020202020204" pitchFamily="34" charset="0"/>
                <a:cs typeface="Arial" pitchFamily="34" charset="0"/>
              </a:rPr>
              <a:t>: </a:t>
            </a:r>
            <a:endParaRPr lang="en-US" sz="3600" b="1" dirty="0" smtClean="0">
              <a:solidFill>
                <a:srgbClr val="474747"/>
              </a:solidFill>
              <a:latin typeface="Trebuchet MS" panose="020B0603020202020204" pitchFamily="34" charset="0"/>
              <a:cs typeface="Arial" pitchFamily="34" charset="0"/>
            </a:endParaRPr>
          </a:p>
          <a:p>
            <a:pPr marL="0" indent="0" algn="ctr">
              <a:buNone/>
            </a:pPr>
            <a:r>
              <a:rPr lang="en-US" sz="3600" b="1" dirty="0" smtClean="0">
                <a:latin typeface="Trebuchet MS" panose="020B0603020202020204" pitchFamily="34" charset="0"/>
                <a:cs typeface="Arial" pitchFamily="34" charset="0"/>
              </a:rPr>
              <a:t>206-364-6337</a:t>
            </a:r>
          </a:p>
          <a:p>
            <a:pPr marL="0" indent="0" algn="ctr">
              <a:buNone/>
            </a:pPr>
            <a:endParaRPr lang="en-US" sz="3600" b="1" dirty="0">
              <a:latin typeface="Trebuchet MS" panose="020B0603020202020204" pitchFamily="34" charset="0"/>
              <a:cs typeface="Arial" pitchFamily="34" charset="0"/>
            </a:endParaRPr>
          </a:p>
          <a:p>
            <a:pPr marL="0" indent="0" algn="ctr">
              <a:buNone/>
            </a:pPr>
            <a:r>
              <a:rPr lang="en-US" sz="3600" b="1" dirty="0">
                <a:solidFill>
                  <a:srgbClr val="474747"/>
                </a:solidFill>
                <a:latin typeface="Trebuchet MS" panose="020B0603020202020204" pitchFamily="34" charset="0"/>
                <a:cs typeface="Arial" pitchFamily="34" charset="0"/>
              </a:rPr>
              <a:t>Information &amp; </a:t>
            </a:r>
            <a:r>
              <a:rPr lang="en-US" sz="3600" b="1" dirty="0" smtClean="0">
                <a:solidFill>
                  <a:srgbClr val="474747"/>
                </a:solidFill>
                <a:latin typeface="Trebuchet MS" panose="020B0603020202020204" pitchFamily="34" charset="0"/>
                <a:cs typeface="Arial" pitchFamily="34" charset="0"/>
              </a:rPr>
              <a:t>Referrals “Hotline”: </a:t>
            </a:r>
          </a:p>
          <a:p>
            <a:pPr marL="0" indent="0" algn="ctr">
              <a:buNone/>
            </a:pPr>
            <a:r>
              <a:rPr lang="en-US" sz="3600" b="1" dirty="0" smtClean="0">
                <a:latin typeface="Trebuchet MS" panose="020B0603020202020204" pitchFamily="34" charset="0"/>
                <a:cs typeface="Arial" pitchFamily="34" charset="0"/>
              </a:rPr>
              <a:t>206-829-7053  </a:t>
            </a:r>
          </a:p>
          <a:p>
            <a:pPr marL="0" indent="0" algn="ctr">
              <a:buNone/>
            </a:pPr>
            <a:r>
              <a:rPr lang="en-US" sz="3600" b="1" dirty="0" smtClean="0">
                <a:latin typeface="Trebuchet MS" panose="020B0603020202020204" pitchFamily="34" charset="0"/>
                <a:cs typeface="Arial" pitchFamily="34" charset="0"/>
              </a:rPr>
              <a:t>Email us a Question:</a:t>
            </a:r>
          </a:p>
          <a:p>
            <a:pPr marL="0" indent="0" algn="ctr">
              <a:buNone/>
            </a:pPr>
            <a:r>
              <a:rPr lang="en-US" sz="3600" b="1" dirty="0" smtClean="0">
                <a:latin typeface="Trebuchet MS" panose="020B0603020202020204" pitchFamily="34" charset="0"/>
                <a:cs typeface="Arial" pitchFamily="34" charset="0"/>
                <a:hlinkClick r:id="rId4"/>
              </a:rPr>
              <a:t>ask@arcofkingcounty.org</a:t>
            </a:r>
            <a:endParaRPr lang="en-US" sz="3600" b="1" dirty="0" smtClean="0">
              <a:latin typeface="Trebuchet MS" panose="020B0603020202020204" pitchFamily="34" charset="0"/>
              <a:cs typeface="Arial" pitchFamily="34" charset="0"/>
            </a:endParaRPr>
          </a:p>
          <a:p>
            <a:pPr marL="0" indent="0" algn="ctr">
              <a:buNone/>
            </a:pPr>
            <a:endParaRPr lang="en-US" sz="3600" b="1" dirty="0">
              <a:latin typeface="Trebuchet MS" panose="020B0603020202020204" pitchFamily="34" charset="0"/>
              <a:cs typeface="Arial" pitchFamily="34" charset="0"/>
            </a:endParaRPr>
          </a:p>
          <a:p>
            <a:pPr marL="0" indent="0">
              <a:spcBef>
                <a:spcPts val="0"/>
              </a:spcBef>
              <a:buNone/>
            </a:pPr>
            <a:endParaRPr lang="en-US" sz="2400" dirty="0" smtClean="0"/>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2670390"/>
            <a:ext cx="2590800" cy="25908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3438429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464" y="3816111"/>
            <a:ext cx="2424212" cy="1746489"/>
          </a:xfrm>
          <a:prstGeom prst="rect">
            <a:avLst/>
          </a:prstGeom>
          <a:ln>
            <a:solidFill>
              <a:schemeClr val="tx1"/>
            </a:solidFill>
          </a:ln>
        </p:spPr>
      </p:pic>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Our Mission and Vision</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457200" y="1676400"/>
            <a:ext cx="4953000" cy="2362200"/>
          </a:xfrm>
        </p:spPr>
        <p:txBody>
          <a:bodyPr>
            <a:noAutofit/>
          </a:bodyPr>
          <a:lstStyle/>
          <a:p>
            <a:pPr marL="0" indent="0">
              <a:buNone/>
            </a:pPr>
            <a:r>
              <a:rPr lang="en-US" sz="2000" b="1" dirty="0" smtClean="0">
                <a:latin typeface="Trebuchet MS" panose="020B0603020202020204" pitchFamily="34" charset="0"/>
                <a:cs typeface="Arial" pitchFamily="34" charset="0"/>
              </a:rPr>
              <a:t>Advocating for the right of children and adults with intellectual and developmental disabilities and their families to live, learn, work and play in the community– improving the quality of life for us all.</a:t>
            </a: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4401" y="3970685"/>
            <a:ext cx="4149436" cy="1908215"/>
          </a:xfrm>
          <a:prstGeom prst="rect">
            <a:avLst/>
          </a:prstGeom>
          <a:noFill/>
        </p:spPr>
        <p:txBody>
          <a:bodyPr wrap="square" rtlCol="0">
            <a:spAutoFit/>
          </a:bodyPr>
          <a:lstStyle/>
          <a:p>
            <a:r>
              <a:rPr lang="en-US" sz="2000" b="1" dirty="0" smtClean="0">
                <a:latin typeface="Trebuchet MS" panose="020B0603020202020204" pitchFamily="34" charset="0"/>
                <a:cs typeface="Arial" pitchFamily="34" charset="0"/>
              </a:rPr>
              <a:t>A world where individuals with intellectual and developmental disabilities thrive as equal, valued and active members of the community.</a:t>
            </a:r>
          </a:p>
          <a:p>
            <a:endParaRPr lang="en-US" dirty="0"/>
          </a:p>
        </p:txBody>
      </p:sp>
      <p:pic>
        <p:nvPicPr>
          <p:cNvPr id="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5313" y="1797716"/>
            <a:ext cx="2976685" cy="19841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3247734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For Young Families</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457200" y="1676400"/>
            <a:ext cx="8153400" cy="4663785"/>
          </a:xfrm>
        </p:spPr>
        <p:txBody>
          <a:bodyPr>
            <a:normAutofit/>
          </a:bodyPr>
          <a:lstStyle/>
          <a:p>
            <a:pPr marL="0" indent="0">
              <a:spcBef>
                <a:spcPts val="0"/>
              </a:spcBef>
              <a:buNone/>
            </a:pPr>
            <a:endParaRPr lang="en-US" sz="2400" dirty="0">
              <a:solidFill>
                <a:schemeClr val="bg1"/>
              </a:solidFill>
            </a:endParaRPr>
          </a:p>
          <a:p>
            <a:pPr>
              <a:spcBef>
                <a:spcPts val="0"/>
              </a:spcBef>
            </a:pPr>
            <a:r>
              <a:rPr lang="en-US" sz="2000" b="1" dirty="0" smtClean="0">
                <a:latin typeface="Trebuchet MS" panose="020B0603020202020204" pitchFamily="34" charset="0"/>
              </a:rPr>
              <a:t>Parent to Parent/Helping Parent</a:t>
            </a:r>
          </a:p>
          <a:p>
            <a:pPr>
              <a:spcBef>
                <a:spcPts val="0"/>
              </a:spcBef>
            </a:pPr>
            <a:r>
              <a:rPr lang="en-US" sz="2000" b="1" dirty="0" smtClean="0">
                <a:latin typeface="Trebuchet MS" panose="020B0603020202020204" pitchFamily="34" charset="0"/>
              </a:rPr>
              <a:t>Information &amp; Referral in all languages</a:t>
            </a:r>
          </a:p>
          <a:p>
            <a:pPr>
              <a:spcBef>
                <a:spcPts val="0"/>
              </a:spcBef>
            </a:pPr>
            <a:r>
              <a:rPr lang="en-US" sz="2000" b="1" dirty="0" smtClean="0">
                <a:latin typeface="Trebuchet MS" panose="020B0603020202020204" pitchFamily="34" charset="0"/>
              </a:rPr>
              <a:t>Individual Advocacy to</a:t>
            </a:r>
          </a:p>
          <a:p>
            <a:pPr marL="0" indent="0">
              <a:spcBef>
                <a:spcPts val="0"/>
              </a:spcBef>
              <a:buNone/>
            </a:pPr>
            <a:r>
              <a:rPr lang="en-US" sz="2000" b="1" dirty="0">
                <a:latin typeface="Trebuchet MS" panose="020B0603020202020204" pitchFamily="34" charset="0"/>
              </a:rPr>
              <a:t> </a:t>
            </a:r>
            <a:r>
              <a:rPr lang="en-US" sz="2000" b="1" dirty="0" smtClean="0">
                <a:latin typeface="Trebuchet MS" panose="020B0603020202020204" pitchFamily="34" charset="0"/>
              </a:rPr>
              <a:t>    address access to</a:t>
            </a:r>
          </a:p>
          <a:p>
            <a:pPr marL="0" indent="0">
              <a:spcBef>
                <a:spcPts val="0"/>
              </a:spcBef>
              <a:buNone/>
            </a:pPr>
            <a:r>
              <a:rPr lang="en-US" sz="2000" b="1" dirty="0">
                <a:latin typeface="Trebuchet MS" panose="020B0603020202020204" pitchFamily="34" charset="0"/>
              </a:rPr>
              <a:t> </a:t>
            </a:r>
            <a:r>
              <a:rPr lang="en-US" sz="2000" b="1" dirty="0" smtClean="0">
                <a:latin typeface="Trebuchet MS" panose="020B0603020202020204" pitchFamily="34" charset="0"/>
              </a:rPr>
              <a:t>    education, employment, </a:t>
            </a:r>
          </a:p>
          <a:p>
            <a:pPr marL="0" indent="0">
              <a:spcBef>
                <a:spcPts val="0"/>
              </a:spcBef>
              <a:buNone/>
            </a:pPr>
            <a:r>
              <a:rPr lang="en-US" sz="2000" b="1" dirty="0">
                <a:latin typeface="Trebuchet MS" panose="020B0603020202020204" pitchFamily="34" charset="0"/>
              </a:rPr>
              <a:t> </a:t>
            </a:r>
            <a:r>
              <a:rPr lang="en-US" sz="2000" b="1" dirty="0" smtClean="0">
                <a:latin typeface="Trebuchet MS" panose="020B0603020202020204" pitchFamily="34" charset="0"/>
              </a:rPr>
              <a:t>    early intervention, and</a:t>
            </a:r>
          </a:p>
          <a:p>
            <a:pPr marL="0" indent="0">
              <a:spcBef>
                <a:spcPts val="0"/>
              </a:spcBef>
              <a:buNone/>
            </a:pPr>
            <a:r>
              <a:rPr lang="en-US" sz="2000" b="1" dirty="0">
                <a:latin typeface="Trebuchet MS" panose="020B0603020202020204" pitchFamily="34" charset="0"/>
              </a:rPr>
              <a:t> </a:t>
            </a:r>
            <a:r>
              <a:rPr lang="en-US" sz="2000" b="1" dirty="0" smtClean="0">
                <a:latin typeface="Trebuchet MS" panose="020B0603020202020204" pitchFamily="34" charset="0"/>
              </a:rPr>
              <a:t>    health care</a:t>
            </a:r>
          </a:p>
          <a:p>
            <a:pPr>
              <a:spcBef>
                <a:spcPts val="0"/>
              </a:spcBef>
            </a:pPr>
            <a:r>
              <a:rPr lang="en-US" sz="2000" b="1" dirty="0" smtClean="0">
                <a:latin typeface="Trebuchet MS" panose="020B0603020202020204" pitchFamily="34" charset="0"/>
              </a:rPr>
              <a:t>King County Parent and</a:t>
            </a:r>
          </a:p>
          <a:p>
            <a:pPr marL="0" indent="0">
              <a:spcBef>
                <a:spcPts val="0"/>
              </a:spcBef>
              <a:buNone/>
            </a:pPr>
            <a:r>
              <a:rPr lang="en-US" sz="2000" b="1" dirty="0" smtClean="0">
                <a:latin typeface="Trebuchet MS" panose="020B0603020202020204" pitchFamily="34" charset="0"/>
              </a:rPr>
              <a:t>      Family Coalition</a:t>
            </a:r>
          </a:p>
          <a:p>
            <a:pPr>
              <a:spcBef>
                <a:spcPts val="0"/>
              </a:spcBef>
            </a:pPr>
            <a:r>
              <a:rPr lang="en-US" sz="2000" b="1" dirty="0" smtClean="0">
                <a:latin typeface="Trebuchet MS" panose="020B0603020202020204" pitchFamily="34" charset="0"/>
              </a:rPr>
              <a:t>Wings for Autism</a:t>
            </a:r>
            <a:endParaRPr lang="en-US" sz="2000" b="1" dirty="0">
              <a:latin typeface="Trebuchet MS" panose="020B0603020202020204" pitchFamily="34" charset="0"/>
            </a:endParaRPr>
          </a:p>
          <a:p>
            <a:pPr>
              <a:spcBef>
                <a:spcPts val="0"/>
              </a:spcBef>
            </a:pPr>
            <a:r>
              <a:rPr lang="en-US" sz="2000" b="1" dirty="0">
                <a:latin typeface="Trebuchet MS" panose="020B0603020202020204" pitchFamily="34" charset="0"/>
              </a:rPr>
              <a:t>Legislative </a:t>
            </a:r>
            <a:r>
              <a:rPr lang="en-US" sz="2000" b="1" dirty="0" smtClean="0">
                <a:latin typeface="Trebuchet MS" panose="020B0603020202020204" pitchFamily="34" charset="0"/>
              </a:rPr>
              <a:t>Advocacy</a:t>
            </a:r>
          </a:p>
          <a:p>
            <a:pPr>
              <a:spcBef>
                <a:spcPts val="0"/>
              </a:spcBef>
            </a:pPr>
            <a:r>
              <a:rPr lang="en-US" sz="2000" b="1" dirty="0" smtClean="0">
                <a:latin typeface="Trebuchet MS" panose="020B0603020202020204" pitchFamily="34" charset="0"/>
              </a:rPr>
              <a:t>Arc Leadership Initiative</a:t>
            </a:r>
            <a:endParaRPr lang="en-US" sz="2000" b="1" dirty="0">
              <a:latin typeface="Trebuchet MS" panose="020B0603020202020204" pitchFamily="34" charset="0"/>
            </a:endParaRPr>
          </a:p>
          <a:p>
            <a:pPr>
              <a:spcBef>
                <a:spcPts val="0"/>
              </a:spcBef>
            </a:pPr>
            <a:endParaRPr lang="en-US" sz="2300" b="1" dirty="0">
              <a:latin typeface="Trebuchet MS" panose="020B0603020202020204" pitchFamily="34" charset="0"/>
            </a:endParaRP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468" y="3081770"/>
            <a:ext cx="1985818" cy="29787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p:cNvPicPr>
          <p:nvPr/>
        </p:nvPicPr>
        <p:blipFill>
          <a:blip r:embed="rId4" cstate="print">
            <a:extLst>
              <a:ext uri="{28A0092B-C50C-407E-A947-70E740481C1C}">
                <a14:useLocalDpi xmlns:a14="http://schemas.microsoft.com/office/drawing/2010/main" val="0"/>
              </a:ext>
            </a:extLst>
          </a:blip>
          <a:srcRect b="14642"/>
          <a:stretch>
            <a:fillRect/>
          </a:stretch>
        </p:blipFill>
        <p:spPr bwMode="auto">
          <a:xfrm>
            <a:off x="6400800" y="685800"/>
            <a:ext cx="2651361" cy="3370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2049786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82000" cy="1022350"/>
          </a:xfrm>
        </p:spPr>
        <p:txBody>
          <a:bodyPr>
            <a:normAutofit/>
          </a:bodyPr>
          <a:lstStyle/>
          <a:p>
            <a:pPr algn="l"/>
            <a:r>
              <a:rPr lang="en-US" sz="4400" dirty="0" smtClean="0">
                <a:solidFill>
                  <a:srgbClr val="44697D"/>
                </a:solidFill>
                <a:latin typeface="Trebuchet MS" panose="020B0603020202020204" pitchFamily="34" charset="0"/>
                <a:cs typeface="Arial" pitchFamily="34" charset="0"/>
              </a:rPr>
              <a:t>For Families of Adults</a:t>
            </a:r>
            <a:endParaRPr lang="en-US" sz="4400" dirty="0">
              <a:solidFill>
                <a:srgbClr val="44697D"/>
              </a:solidFill>
              <a:latin typeface="Trebuchet MS" panose="020B0603020202020204" pitchFamily="34" charset="0"/>
              <a:cs typeface="Arial" pitchFamily="34" charset="0"/>
            </a:endParaRPr>
          </a:p>
        </p:txBody>
      </p:sp>
      <p:sp>
        <p:nvSpPr>
          <p:cNvPr id="6" name="Text Placeholder 5"/>
          <p:cNvSpPr>
            <a:spLocks noGrp="1"/>
          </p:cNvSpPr>
          <p:nvPr>
            <p:ph type="body" sz="half" idx="2"/>
          </p:nvPr>
        </p:nvSpPr>
        <p:spPr>
          <a:xfrm>
            <a:off x="457199" y="1676400"/>
            <a:ext cx="3533933" cy="4557136"/>
          </a:xfrm>
        </p:spPr>
        <p:txBody>
          <a:bodyPr>
            <a:normAutofit/>
          </a:bodyPr>
          <a:lstStyle/>
          <a:p>
            <a:pPr marL="342900" indent="-342900">
              <a:spcBef>
                <a:spcPts val="0"/>
              </a:spcBef>
              <a:buFont typeface="Arial" pitchFamily="34" charset="0"/>
              <a:buChar char="•"/>
            </a:pPr>
            <a:r>
              <a:rPr lang="en-US" sz="1800" b="1" dirty="0">
                <a:latin typeface="Trebuchet MS" panose="020B0603020202020204" pitchFamily="34" charset="0"/>
                <a:cs typeface="Arial" pitchFamily="34" charset="0"/>
              </a:rPr>
              <a:t>Information &amp; </a:t>
            </a:r>
            <a:r>
              <a:rPr lang="en-US" sz="1800" b="1" dirty="0" smtClean="0">
                <a:latin typeface="Trebuchet MS" panose="020B0603020202020204" pitchFamily="34" charset="0"/>
                <a:cs typeface="Arial" pitchFamily="34" charset="0"/>
              </a:rPr>
              <a:t>Referral in all languages</a:t>
            </a:r>
          </a:p>
          <a:p>
            <a:pPr marL="342900" indent="-342900">
              <a:spcBef>
                <a:spcPts val="0"/>
              </a:spcBef>
              <a:buFont typeface="Arial" pitchFamily="34" charset="0"/>
              <a:buChar char="•"/>
            </a:pPr>
            <a:r>
              <a:rPr lang="en-US" sz="1800" b="1" dirty="0" smtClean="0">
                <a:latin typeface="Trebuchet MS" panose="020B0603020202020204" pitchFamily="34" charset="0"/>
                <a:cs typeface="Arial" pitchFamily="34" charset="0"/>
              </a:rPr>
              <a:t>Individual Advocacy to access employment, housing, transportation, </a:t>
            </a:r>
          </a:p>
          <a:p>
            <a:pPr>
              <a:spcBef>
                <a:spcPts val="0"/>
              </a:spcBef>
            </a:pPr>
            <a:r>
              <a:rPr lang="en-US" sz="1800" b="1" dirty="0">
                <a:latin typeface="Trebuchet MS" panose="020B0603020202020204" pitchFamily="34" charset="0"/>
                <a:cs typeface="Arial" pitchFamily="34" charset="0"/>
              </a:rPr>
              <a:t> </a:t>
            </a:r>
            <a:r>
              <a:rPr lang="en-US" sz="1800" b="1" dirty="0" smtClean="0">
                <a:latin typeface="Trebuchet MS" panose="020B0603020202020204" pitchFamily="34" charset="0"/>
                <a:cs typeface="Arial" pitchFamily="34" charset="0"/>
              </a:rPr>
              <a:t>    health care, public   </a:t>
            </a:r>
            <a:br>
              <a:rPr lang="en-US" sz="1800" b="1" dirty="0" smtClean="0">
                <a:latin typeface="Trebuchet MS" panose="020B0603020202020204" pitchFamily="34" charset="0"/>
                <a:cs typeface="Arial" pitchFamily="34" charset="0"/>
              </a:rPr>
            </a:br>
            <a:r>
              <a:rPr lang="en-US" sz="1800" b="1" dirty="0" smtClean="0">
                <a:latin typeface="Trebuchet MS" panose="020B0603020202020204" pitchFamily="34" charset="0"/>
                <a:cs typeface="Arial" pitchFamily="34" charset="0"/>
              </a:rPr>
              <a:t>     benefits, public education</a:t>
            </a:r>
          </a:p>
          <a:p>
            <a:pPr marL="342900" indent="-342900">
              <a:spcBef>
                <a:spcPts val="0"/>
              </a:spcBef>
              <a:buFont typeface="Arial" pitchFamily="34" charset="0"/>
              <a:buChar char="•"/>
            </a:pPr>
            <a:r>
              <a:rPr lang="en-US" sz="1800" b="1" dirty="0" smtClean="0">
                <a:latin typeface="Trebuchet MS" panose="020B0603020202020204" pitchFamily="34" charset="0"/>
                <a:cs typeface="Arial" pitchFamily="34" charset="0"/>
              </a:rPr>
              <a:t>Senior </a:t>
            </a:r>
            <a:r>
              <a:rPr lang="en-US" sz="1800" b="1" dirty="0">
                <a:latin typeface="Trebuchet MS" panose="020B0603020202020204" pitchFamily="34" charset="0"/>
                <a:cs typeface="Arial" pitchFamily="34" charset="0"/>
              </a:rPr>
              <a:t>Family Caregiver </a:t>
            </a:r>
            <a:r>
              <a:rPr lang="en-US" sz="1800" b="1" dirty="0" smtClean="0">
                <a:latin typeface="Trebuchet MS" panose="020B0603020202020204" pitchFamily="34" charset="0"/>
                <a:cs typeface="Arial" pitchFamily="34" charset="0"/>
              </a:rPr>
              <a:t>Support</a:t>
            </a:r>
          </a:p>
          <a:p>
            <a:pPr marL="342900" indent="-342900">
              <a:spcBef>
                <a:spcPts val="0"/>
              </a:spcBef>
              <a:buFont typeface="Arial" pitchFamily="34" charset="0"/>
              <a:buChar char="•"/>
            </a:pPr>
            <a:r>
              <a:rPr lang="en-US" sz="1800" b="1" dirty="0" smtClean="0">
                <a:latin typeface="Trebuchet MS" panose="020B0603020202020204" pitchFamily="34" charset="0"/>
                <a:cs typeface="Arial" pitchFamily="34" charset="0"/>
              </a:rPr>
              <a:t>Parent and Family</a:t>
            </a:r>
          </a:p>
          <a:p>
            <a:pPr>
              <a:spcBef>
                <a:spcPts val="0"/>
              </a:spcBef>
            </a:pPr>
            <a:r>
              <a:rPr lang="en-US" sz="1800" b="1" dirty="0">
                <a:latin typeface="Trebuchet MS" panose="020B0603020202020204" pitchFamily="34" charset="0"/>
                <a:cs typeface="Arial" pitchFamily="34" charset="0"/>
              </a:rPr>
              <a:t> </a:t>
            </a:r>
            <a:r>
              <a:rPr lang="en-US" sz="1800" b="1" dirty="0" smtClean="0">
                <a:latin typeface="Trebuchet MS" panose="020B0603020202020204" pitchFamily="34" charset="0"/>
                <a:cs typeface="Arial" pitchFamily="34" charset="0"/>
              </a:rPr>
              <a:t>    Coalition</a:t>
            </a:r>
            <a:endParaRPr lang="en-US" sz="1800" b="1" dirty="0">
              <a:latin typeface="Trebuchet MS" panose="020B0603020202020204" pitchFamily="34" charset="0"/>
              <a:cs typeface="Arial" pitchFamily="34" charset="0"/>
            </a:endParaRPr>
          </a:p>
          <a:p>
            <a:pPr marL="342900" indent="-342900">
              <a:spcBef>
                <a:spcPts val="0"/>
              </a:spcBef>
              <a:buFont typeface="Arial" pitchFamily="34" charset="0"/>
              <a:buChar char="•"/>
            </a:pPr>
            <a:r>
              <a:rPr lang="en-US" sz="1800" b="1" dirty="0">
                <a:latin typeface="Trebuchet MS" panose="020B0603020202020204" pitchFamily="34" charset="0"/>
                <a:cs typeface="Arial" pitchFamily="34" charset="0"/>
              </a:rPr>
              <a:t>Supported Living Services</a:t>
            </a:r>
          </a:p>
          <a:p>
            <a:pPr marL="342900" indent="-342900">
              <a:spcBef>
                <a:spcPts val="0"/>
              </a:spcBef>
              <a:buFont typeface="Arial" pitchFamily="34" charset="0"/>
              <a:buChar char="•"/>
            </a:pPr>
            <a:r>
              <a:rPr lang="en-US" sz="1800" b="1" dirty="0" smtClean="0">
                <a:latin typeface="Trebuchet MS" panose="020B0603020202020204" pitchFamily="34" charset="0"/>
                <a:cs typeface="Arial" pitchFamily="34" charset="0"/>
              </a:rPr>
              <a:t>Legislative Advocacy</a:t>
            </a:r>
          </a:p>
          <a:p>
            <a:pPr marL="342900" indent="-342900">
              <a:spcBef>
                <a:spcPts val="0"/>
              </a:spcBef>
              <a:buFont typeface="Arial" pitchFamily="34" charset="0"/>
              <a:buChar char="•"/>
            </a:pPr>
            <a:r>
              <a:rPr lang="en-US" sz="1800" b="1" dirty="0" smtClean="0">
                <a:latin typeface="Trebuchet MS" panose="020B0603020202020204" pitchFamily="34" charset="0"/>
                <a:cs typeface="Arial" pitchFamily="34" charset="0"/>
              </a:rPr>
              <a:t>Arc Leadership  </a:t>
            </a:r>
            <a:br>
              <a:rPr lang="en-US" sz="1800" b="1" dirty="0" smtClean="0">
                <a:latin typeface="Trebuchet MS" panose="020B0603020202020204" pitchFamily="34" charset="0"/>
                <a:cs typeface="Arial" pitchFamily="34" charset="0"/>
              </a:rPr>
            </a:br>
            <a:r>
              <a:rPr lang="en-US" sz="1800" b="1" dirty="0" smtClean="0">
                <a:latin typeface="Trebuchet MS" panose="020B0603020202020204" pitchFamily="34" charset="0"/>
                <a:cs typeface="Arial" pitchFamily="34" charset="0"/>
              </a:rPr>
              <a:t>              Training</a:t>
            </a:r>
            <a:endParaRPr lang="en-US" sz="1800" b="1" dirty="0">
              <a:latin typeface="Trebuchet MS" panose="020B0603020202020204" pitchFamily="34" charset="0"/>
              <a:cs typeface="Arial" pitchFamily="34" charset="0"/>
            </a:endParaRPr>
          </a:p>
          <a:p>
            <a:endParaRPr lang="en-US" dirty="0"/>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2291214"/>
            <a:ext cx="2118861" cy="3487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928" y="1676400"/>
            <a:ext cx="2642233" cy="33459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168178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For Adults with Disabilities</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4724400" y="1678080"/>
            <a:ext cx="4149436" cy="4054201"/>
          </a:xfrm>
        </p:spPr>
        <p:txBody>
          <a:bodyPr>
            <a:normAutofit/>
          </a:bodyPr>
          <a:lstStyle/>
          <a:p>
            <a:pPr>
              <a:spcBef>
                <a:spcPts val="0"/>
              </a:spcBef>
            </a:pPr>
            <a:endParaRPr lang="en-US" sz="2000" b="1" dirty="0" smtClean="0">
              <a:latin typeface="Trebuchet MS" panose="020B0603020202020204" pitchFamily="34" charset="0"/>
            </a:endParaRPr>
          </a:p>
          <a:p>
            <a:pPr>
              <a:spcBef>
                <a:spcPts val="0"/>
              </a:spcBef>
            </a:pPr>
            <a:endParaRPr lang="en-US" sz="2000" b="1" dirty="0">
              <a:latin typeface="Trebuchet MS" panose="020B0603020202020204" pitchFamily="34" charset="0"/>
            </a:endParaRPr>
          </a:p>
          <a:p>
            <a:pPr>
              <a:spcBef>
                <a:spcPts val="0"/>
              </a:spcBef>
            </a:pPr>
            <a:r>
              <a:rPr lang="en-US" sz="2000" b="1" dirty="0" smtClean="0">
                <a:latin typeface="Trebuchet MS" panose="020B0603020202020204" pitchFamily="34" charset="0"/>
              </a:rPr>
              <a:t>Self Advocacy</a:t>
            </a:r>
          </a:p>
          <a:p>
            <a:pPr>
              <a:spcBef>
                <a:spcPts val="0"/>
              </a:spcBef>
            </a:pPr>
            <a:r>
              <a:rPr lang="en-US" sz="2000" b="1" dirty="0">
                <a:latin typeface="Trebuchet MS" panose="020B0603020202020204" pitchFamily="34" charset="0"/>
              </a:rPr>
              <a:t>Information &amp; </a:t>
            </a:r>
            <a:r>
              <a:rPr lang="en-US" sz="2000" b="1" dirty="0" smtClean="0">
                <a:latin typeface="Trebuchet MS" panose="020B0603020202020204" pitchFamily="34" charset="0"/>
              </a:rPr>
              <a:t>Referral</a:t>
            </a:r>
          </a:p>
          <a:p>
            <a:pPr>
              <a:spcBef>
                <a:spcPts val="0"/>
              </a:spcBef>
            </a:pPr>
            <a:r>
              <a:rPr lang="en-US" sz="2000" b="1" dirty="0" smtClean="0">
                <a:latin typeface="Trebuchet MS" panose="020B0603020202020204" pitchFamily="34" charset="0"/>
              </a:rPr>
              <a:t>Representative Payee </a:t>
            </a:r>
            <a:endParaRPr lang="en-US" sz="2000" b="1" dirty="0">
              <a:latin typeface="Trebuchet MS" panose="020B0603020202020204" pitchFamily="34" charset="0"/>
            </a:endParaRPr>
          </a:p>
          <a:p>
            <a:pPr marL="0" indent="0">
              <a:spcBef>
                <a:spcPts val="0"/>
              </a:spcBef>
              <a:buNone/>
            </a:pPr>
            <a:r>
              <a:rPr lang="en-US" sz="2000" b="1" dirty="0" smtClean="0">
                <a:latin typeface="Trebuchet MS" panose="020B0603020202020204" pitchFamily="34" charset="0"/>
              </a:rPr>
              <a:t>     and Support Services</a:t>
            </a:r>
          </a:p>
          <a:p>
            <a:pPr>
              <a:spcBef>
                <a:spcPts val="0"/>
              </a:spcBef>
            </a:pPr>
            <a:r>
              <a:rPr lang="en-US" sz="2000" b="1" dirty="0" smtClean="0">
                <a:latin typeface="Trebuchet MS" panose="020B0603020202020204" pitchFamily="34" charset="0"/>
              </a:rPr>
              <a:t>Legislative Advocacy</a:t>
            </a:r>
          </a:p>
          <a:p>
            <a:pPr>
              <a:spcBef>
                <a:spcPts val="0"/>
              </a:spcBef>
            </a:pPr>
            <a:r>
              <a:rPr lang="en-US" sz="2000" b="1" dirty="0" smtClean="0">
                <a:latin typeface="Trebuchet MS" panose="020B0603020202020204" pitchFamily="34" charset="0"/>
              </a:rPr>
              <a:t>Supported Living for Independent adults</a:t>
            </a:r>
          </a:p>
          <a:p>
            <a:pPr>
              <a:spcBef>
                <a:spcPts val="0"/>
              </a:spcBef>
            </a:pPr>
            <a:r>
              <a:rPr lang="en-US" sz="2000" b="1" dirty="0" smtClean="0">
                <a:latin typeface="Trebuchet MS" panose="020B0603020202020204" pitchFamily="34" charset="0"/>
              </a:rPr>
              <a:t>The Arc Leadership Initiative</a:t>
            </a:r>
          </a:p>
          <a:p>
            <a:pPr marL="457200" lvl="1" indent="0">
              <a:spcBef>
                <a:spcPts val="0"/>
              </a:spcBef>
              <a:buNone/>
            </a:pPr>
            <a:endParaRPr lang="en-US" sz="1800" dirty="0">
              <a:latin typeface="Trebuchet MS" panose="020B0603020202020204" pitchFamily="34" charset="0"/>
            </a:endParaRP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p:cNvPicPr>
            <a:picLocks noChangeAspect="1"/>
          </p:cNvPicPr>
          <p:nvPr/>
        </p:nvPicPr>
        <p:blipFill rotWithShape="1">
          <a:blip r:embed="rId3">
            <a:extLst>
              <a:ext uri="{28A0092B-C50C-407E-A947-70E740481C1C}">
                <a14:useLocalDpi xmlns:a14="http://schemas.microsoft.com/office/drawing/2010/main" val="0"/>
              </a:ext>
            </a:extLst>
          </a:blip>
          <a:srcRect l="-3670" r="-2580"/>
          <a:stretch/>
        </p:blipFill>
        <p:spPr bwMode="auto">
          <a:xfrm>
            <a:off x="221673" y="1828800"/>
            <a:ext cx="4568536" cy="343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895194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and Advocacy</a:t>
            </a:r>
            <a:endParaRPr lang="en-US" dirty="0"/>
          </a:p>
        </p:txBody>
      </p:sp>
      <p:sp>
        <p:nvSpPr>
          <p:cNvPr id="3" name="Text Placeholder 2"/>
          <p:cNvSpPr>
            <a:spLocks noGrp="1"/>
          </p:cNvSpPr>
          <p:nvPr>
            <p:ph type="body" idx="1"/>
          </p:nvPr>
        </p:nvSpPr>
        <p:spPr/>
        <p:txBody>
          <a:bodyPr/>
          <a:lstStyle/>
          <a:p>
            <a:r>
              <a:rPr lang="en-US" dirty="0" smtClean="0"/>
              <a:t>Individual and Family Support</a:t>
            </a:r>
            <a:endParaRPr lang="en-US" dirty="0"/>
          </a:p>
        </p:txBody>
      </p:sp>
      <p:sp>
        <p:nvSpPr>
          <p:cNvPr id="4" name="Content Placeholder 3"/>
          <p:cNvSpPr>
            <a:spLocks noGrp="1"/>
          </p:cNvSpPr>
          <p:nvPr>
            <p:ph sz="half" idx="2"/>
          </p:nvPr>
        </p:nvSpPr>
        <p:spPr/>
        <p:txBody>
          <a:bodyPr>
            <a:normAutofit fontScale="92500"/>
          </a:bodyPr>
          <a:lstStyle/>
          <a:p>
            <a:r>
              <a:rPr lang="en-US" dirty="0" smtClean="0"/>
              <a:t>3,363 Contacts by email, phone and in-person meetings</a:t>
            </a:r>
          </a:p>
          <a:p>
            <a:r>
              <a:rPr lang="en-US" dirty="0" smtClean="0"/>
              <a:t>75% of parents surveyed felt less isolated after Parent-to-Parent interactions</a:t>
            </a:r>
          </a:p>
          <a:p>
            <a:r>
              <a:rPr lang="en-US" dirty="0" smtClean="0"/>
              <a:t>Majority of I&amp;R calls and requests for help are from parents.  10% from self-advocates.  22% Professionals, siblings, friends, and other relatives </a:t>
            </a:r>
          </a:p>
          <a:p>
            <a:endParaRPr lang="en-US" dirty="0" smtClean="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a:bodyPr>
          <a:lstStyle/>
          <a:p>
            <a:r>
              <a:rPr lang="en-US" dirty="0" smtClean="0"/>
              <a:t>4,031 Active participants in online Parent-to-Parent Support groups</a:t>
            </a:r>
          </a:p>
          <a:p>
            <a:r>
              <a:rPr lang="en-US" dirty="0" smtClean="0"/>
              <a:t>Over 150 Education and Peer Support Events </a:t>
            </a:r>
          </a:p>
          <a:p>
            <a:r>
              <a:rPr lang="en-US" dirty="0" smtClean="0"/>
              <a:t>129 Active Parent Mentors</a:t>
            </a:r>
          </a:p>
          <a:p>
            <a:r>
              <a:rPr lang="en-US" dirty="0" smtClean="0"/>
              <a:t>workshops in Spanish and Vietnamese</a:t>
            </a:r>
            <a:endParaRPr lang="en-US" dirty="0"/>
          </a:p>
        </p:txBody>
      </p:sp>
    </p:spTree>
    <p:extLst>
      <p:ext uri="{BB962C8B-B14F-4D97-AF65-F5344CB8AC3E}">
        <p14:creationId xmlns:p14="http://schemas.microsoft.com/office/powerpoint/2010/main" val="3921213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44697D"/>
                </a:solidFill>
                <a:latin typeface="Trebuchet MS" panose="020B0603020202020204" pitchFamily="34" charset="0"/>
                <a:cs typeface="Arial" pitchFamily="34" charset="0"/>
              </a:rPr>
              <a:t>For Multicultural Families</a:t>
            </a:r>
            <a:endParaRPr lang="en-US" b="1" dirty="0">
              <a:solidFill>
                <a:srgbClr val="44697D"/>
              </a:solidFill>
              <a:latin typeface="Trebuchet MS" panose="020B0603020202020204" pitchFamily="34" charset="0"/>
              <a:cs typeface="Arial" pitchFamily="34" charset="0"/>
            </a:endParaRPr>
          </a:p>
        </p:txBody>
      </p:sp>
      <p:sp>
        <p:nvSpPr>
          <p:cNvPr id="3" name="Subtitle 2"/>
          <p:cNvSpPr>
            <a:spLocks noGrp="1"/>
          </p:cNvSpPr>
          <p:nvPr>
            <p:ph idx="1"/>
          </p:nvPr>
        </p:nvSpPr>
        <p:spPr>
          <a:xfrm>
            <a:off x="457200" y="1676400"/>
            <a:ext cx="8153400" cy="4663785"/>
          </a:xfrm>
        </p:spPr>
        <p:txBody>
          <a:bodyPr>
            <a:normAutofit/>
          </a:bodyPr>
          <a:lstStyle/>
          <a:p>
            <a:pPr>
              <a:spcBef>
                <a:spcPts val="0"/>
              </a:spcBef>
            </a:pPr>
            <a:r>
              <a:rPr lang="en-US" sz="2400" dirty="0">
                <a:latin typeface="Trebuchet MS" panose="020B0603020202020204" pitchFamily="34" charset="0"/>
              </a:rPr>
              <a:t>Through our multicultural </a:t>
            </a:r>
            <a:r>
              <a:rPr lang="en-US" sz="2400" dirty="0" smtClean="0">
                <a:latin typeface="Trebuchet MS" panose="020B0603020202020204" pitchFamily="34" charset="0"/>
              </a:rPr>
              <a:t>support, </a:t>
            </a:r>
            <a:r>
              <a:rPr lang="en-US" sz="2400" dirty="0">
                <a:latin typeface="Trebuchet MS" panose="020B0603020202020204" pitchFamily="34" charset="0"/>
              </a:rPr>
              <a:t>we </a:t>
            </a:r>
            <a:r>
              <a:rPr lang="en-US" sz="2400" dirty="0" smtClean="0">
                <a:latin typeface="Trebuchet MS" panose="020B0603020202020204" pitchFamily="34" charset="0"/>
              </a:rPr>
              <a:t>provide information, referral, parent-to-parent counseling, and legislative advocacy to people</a:t>
            </a:r>
            <a:r>
              <a:rPr lang="en-US" sz="2400" dirty="0">
                <a:latin typeface="Trebuchet MS" panose="020B0603020202020204" pitchFamily="34" charset="0"/>
              </a:rPr>
              <a:t> </a:t>
            </a:r>
            <a:r>
              <a:rPr lang="en-US" sz="2400" dirty="0" smtClean="0">
                <a:latin typeface="Trebuchet MS" panose="020B0603020202020204" pitchFamily="34" charset="0"/>
              </a:rPr>
              <a:t>with diverse cultural and language backgrounds:</a:t>
            </a:r>
            <a:endParaRPr lang="en-US" sz="2400" dirty="0">
              <a:latin typeface="Trebuchet MS" panose="020B0603020202020204" pitchFamily="34" charset="0"/>
            </a:endParaRPr>
          </a:p>
          <a:p>
            <a:pPr lvl="1">
              <a:spcBef>
                <a:spcPts val="0"/>
              </a:spcBef>
            </a:pPr>
            <a:r>
              <a:rPr lang="en-US" sz="2000" dirty="0">
                <a:latin typeface="Trebuchet MS" panose="020B0603020202020204" pitchFamily="34" charset="0"/>
              </a:rPr>
              <a:t>African American </a:t>
            </a:r>
            <a:r>
              <a:rPr lang="en-US" sz="2000" dirty="0" smtClean="0">
                <a:latin typeface="Trebuchet MS" panose="020B0603020202020204" pitchFamily="34" charset="0"/>
              </a:rPr>
              <a:t>Families</a:t>
            </a:r>
            <a:endParaRPr lang="en-US" sz="2000" dirty="0">
              <a:latin typeface="Trebuchet MS" panose="020B0603020202020204" pitchFamily="34" charset="0"/>
            </a:endParaRPr>
          </a:p>
          <a:p>
            <a:pPr lvl="1">
              <a:spcBef>
                <a:spcPts val="0"/>
              </a:spcBef>
            </a:pPr>
            <a:r>
              <a:rPr lang="en-US" sz="2000" dirty="0" smtClean="0">
                <a:latin typeface="Trebuchet MS" panose="020B0603020202020204" pitchFamily="34" charset="0"/>
              </a:rPr>
              <a:t>Latino Families</a:t>
            </a:r>
            <a:endParaRPr lang="en-US" sz="2000" dirty="0">
              <a:latin typeface="Trebuchet MS" panose="020B0603020202020204" pitchFamily="34" charset="0"/>
            </a:endParaRPr>
          </a:p>
          <a:p>
            <a:pPr lvl="1">
              <a:spcBef>
                <a:spcPts val="0"/>
              </a:spcBef>
            </a:pPr>
            <a:r>
              <a:rPr lang="en-US" sz="2000" dirty="0" smtClean="0">
                <a:latin typeface="Trebuchet MS" panose="020B0603020202020204" pitchFamily="34" charset="0"/>
              </a:rPr>
              <a:t>Somali Families</a:t>
            </a:r>
            <a:endParaRPr lang="en-US" sz="2400" dirty="0">
              <a:latin typeface="Trebuchet MS" panose="020B0603020202020204" pitchFamily="34" charset="0"/>
            </a:endParaRPr>
          </a:p>
          <a:p>
            <a:pPr lvl="1">
              <a:spcBef>
                <a:spcPts val="0"/>
              </a:spcBef>
            </a:pPr>
            <a:r>
              <a:rPr lang="en-US" sz="2000" dirty="0" smtClean="0">
                <a:latin typeface="Trebuchet MS" panose="020B0603020202020204" pitchFamily="34" charset="0"/>
              </a:rPr>
              <a:t>Vietnamese Families</a:t>
            </a:r>
            <a:endParaRPr lang="en-US" sz="2000" dirty="0">
              <a:latin typeface="Trebuchet MS" panose="020B0603020202020204" pitchFamily="34" charset="0"/>
            </a:endParaRPr>
          </a:p>
        </p:txBody>
      </p:sp>
      <p:sp>
        <p:nvSpPr>
          <p:cNvPr id="8" name="Rectangle 7"/>
          <p:cNvSpPr/>
          <p:nvPr/>
        </p:nvSpPr>
        <p:spPr>
          <a:xfrm>
            <a:off x="263236" y="1295400"/>
            <a:ext cx="8610600" cy="273627"/>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659" y="3135123"/>
            <a:ext cx="3776850" cy="2767578"/>
          </a:xfrm>
          <a:prstGeom prst="rect">
            <a:avLst/>
          </a:prstGeom>
          <a:ln>
            <a:solidFill>
              <a:srgbClr val="00000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9107" y="4648201"/>
            <a:ext cx="2226212" cy="1624480"/>
          </a:xfrm>
          <a:prstGeom prst="rect">
            <a:avLst/>
          </a:prstGeom>
          <a:ln>
            <a:solidFill>
              <a:srgbClr val="000000"/>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 y="5486400"/>
            <a:ext cx="1710807" cy="1214673"/>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4017" y="6054090"/>
            <a:ext cx="1676400" cy="437181"/>
          </a:xfrm>
          <a:prstGeom prst="rect">
            <a:avLst/>
          </a:prstGeom>
        </p:spPr>
      </p:pic>
    </p:spTree>
    <p:extLst>
      <p:ext uri="{BB962C8B-B14F-4D97-AF65-F5344CB8AC3E}">
        <p14:creationId xmlns:p14="http://schemas.microsoft.com/office/powerpoint/2010/main" val="1071456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Issues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a:bodyPr>
          <a:lstStyle/>
          <a:p>
            <a:pPr lvl="0"/>
            <a:r>
              <a:rPr lang="en-US" dirty="0" smtClean="0"/>
              <a:t>Young </a:t>
            </a:r>
            <a:r>
              <a:rPr lang="en-US" dirty="0"/>
              <a:t>children need early intervention </a:t>
            </a:r>
            <a:r>
              <a:rPr lang="en-US" dirty="0" smtClean="0"/>
              <a:t>services equitably across the state; </a:t>
            </a:r>
          </a:p>
          <a:p>
            <a:r>
              <a:rPr lang="en-US" dirty="0"/>
              <a:t>S</a:t>
            </a:r>
            <a:r>
              <a:rPr lang="en-US" dirty="0" smtClean="0"/>
              <a:t>tudents </a:t>
            </a:r>
            <a:r>
              <a:rPr lang="en-US" dirty="0"/>
              <a:t>with disabilities </a:t>
            </a:r>
            <a:r>
              <a:rPr lang="en-US" dirty="0" smtClean="0"/>
              <a:t>need </a:t>
            </a:r>
            <a:r>
              <a:rPr lang="en-US" dirty="0"/>
              <a:t>equitable access and inclusion in the education </a:t>
            </a:r>
            <a:r>
              <a:rPr lang="en-US" dirty="0" smtClean="0"/>
              <a:t>system</a:t>
            </a:r>
            <a:r>
              <a:rPr lang="en-US" dirty="0"/>
              <a:t>;</a:t>
            </a:r>
            <a:endParaRPr lang="en-US" dirty="0" smtClean="0"/>
          </a:p>
          <a:p>
            <a:r>
              <a:rPr lang="en-US" dirty="0" smtClean="0"/>
              <a:t>Families </a:t>
            </a:r>
            <a:r>
              <a:rPr lang="en-US" dirty="0"/>
              <a:t>need crisis respite and support services</a:t>
            </a:r>
            <a:r>
              <a:rPr lang="en-US" dirty="0" smtClean="0"/>
              <a:t>;</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fontScale="92500" lnSpcReduction="20000"/>
          </a:bodyPr>
          <a:lstStyle/>
          <a:p>
            <a:r>
              <a:rPr lang="en-US" sz="2000" dirty="0"/>
              <a:t>Graduating young adults need employment </a:t>
            </a:r>
            <a:r>
              <a:rPr lang="en-US" sz="2000" dirty="0" smtClean="0"/>
              <a:t>services;</a:t>
            </a:r>
          </a:p>
          <a:p>
            <a:r>
              <a:rPr lang="en-US" sz="1900" dirty="0" smtClean="0"/>
              <a:t>Adults with disabilities need stable community-based supported living services.</a:t>
            </a:r>
          </a:p>
          <a:p>
            <a:r>
              <a:rPr lang="en-US" sz="1900" dirty="0" smtClean="0"/>
              <a:t>The system should provide an equitable and culturally competent system of support, including access to bilingual/bicultural services, trained interpreters and translations for limited-English speaking individuals and families; </a:t>
            </a:r>
          </a:p>
          <a:p>
            <a:r>
              <a:rPr lang="en-US" sz="1900" dirty="0" smtClean="0"/>
              <a:t>The system must address the unserved and underserved to reduce crisis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1780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691</TotalTime>
  <Words>2380</Words>
  <Application>Microsoft Office PowerPoint</Application>
  <PresentationFormat>On-screen Show (4:3)</PresentationFormat>
  <Paragraphs>247</Paragraphs>
  <Slides>28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Berlin Sans FB Demi</vt:lpstr>
      <vt:lpstr>Book Antiqua</vt:lpstr>
      <vt:lpstr>Calibri</vt:lpstr>
      <vt:lpstr>Tahoma</vt:lpstr>
      <vt:lpstr>Trebuchet MS</vt:lpstr>
      <vt:lpstr>Office Theme</vt:lpstr>
      <vt:lpstr>Berlin</vt:lpstr>
      <vt:lpstr>PowerPoint Presentation</vt:lpstr>
      <vt:lpstr>Our History</vt:lpstr>
      <vt:lpstr>Our Mission and Vision</vt:lpstr>
      <vt:lpstr>For Young Families</vt:lpstr>
      <vt:lpstr>For Families of Adults</vt:lpstr>
      <vt:lpstr>For Adults with Disabilities</vt:lpstr>
      <vt:lpstr>Outreach and Advocacy</vt:lpstr>
      <vt:lpstr>For Multicultural Families</vt:lpstr>
      <vt:lpstr>Legislative Issues</vt:lpstr>
      <vt:lpstr>Working Together Collectively</vt:lpstr>
      <vt:lpstr>Changing Attitudes</vt:lpstr>
      <vt:lpstr>PowerPoint Presentation</vt:lpstr>
      <vt:lpstr>PowerPoint Presentation</vt:lpstr>
      <vt:lpstr>PowerPoint Presentation</vt:lpstr>
      <vt:lpstr>Fundamental Principles of IDEA</vt:lpstr>
      <vt:lpstr>IDEA Eligibility Categories</vt:lpstr>
      <vt:lpstr>Eligibility</vt:lpstr>
      <vt:lpstr>Evaluation Must Address</vt:lpstr>
      <vt:lpstr>Independent Evaluation</vt:lpstr>
      <vt:lpstr>Individualized Education Plan (IEP)</vt:lpstr>
      <vt:lpstr>IEP Must Include</vt:lpstr>
      <vt:lpstr>FAPE How Much Is Enough?</vt:lpstr>
      <vt:lpstr>Least Restrictive Environment (LRE)</vt:lpstr>
      <vt:lpstr>What’s the Problem?</vt:lpstr>
      <vt:lpstr>PowerPoint Presentation</vt:lpstr>
      <vt:lpstr>Administrative Complaints</vt:lpstr>
      <vt:lpstr>Together We Can Achieve</vt:lpstr>
      <vt:lpstr>For More Information</vt:lpstr>
    </vt:vector>
  </TitlesOfParts>
  <Company>The Arc of King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Corrie</dc:creator>
  <cp:lastModifiedBy>Stacy Gillett</cp:lastModifiedBy>
  <cp:revision>70</cp:revision>
  <dcterms:created xsi:type="dcterms:W3CDTF">2014-01-14T23:49:39Z</dcterms:created>
  <dcterms:modified xsi:type="dcterms:W3CDTF">2016-03-22T04:43:26Z</dcterms:modified>
</cp:coreProperties>
</file>